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 id="2147483676" r:id="rId2"/>
  </p:sldMasterIdLst>
  <p:sldIdLst>
    <p:sldId id="260" r:id="rId3"/>
    <p:sldId id="256" r:id="rId4"/>
    <p:sldId id="259" r:id="rId5"/>
  </p:sldIdLst>
  <p:sldSz cx="7559675" cy="10691813"/>
  <p:notesSz cx="6797675" cy="9926638"/>
  <p:embeddedFontLst>
    <p:embeddedFont>
      <p:font typeface="Calibri" panose="020F0502020204030204" pitchFamily="34" charset="0"/>
      <p:regular r:id="rId6"/>
      <p:bold r:id="rId7"/>
      <p:italic r:id="rId8"/>
      <p:boldItalic r:id="rId9"/>
    </p:embeddedFont>
    <p:embeddedFont>
      <p:font typeface="맑은 고딕" panose="020B0503020000020004" pitchFamily="34" charset="-127"/>
      <p:regular r:id="rId10"/>
      <p:bold r:id="rId11"/>
    </p:embeddedFont>
    <p:embeddedFont>
      <p:font typeface="Samsung InterFace Black" panose="020B0903020203020204" pitchFamily="34" charset="0"/>
      <p:bold r:id="rId12"/>
    </p:embeddedFont>
  </p:embeddedFontLst>
  <p:defaultTextStyle>
    <a:defPPr>
      <a:defRPr lang="en-US"/>
    </a:defPPr>
    <a:lvl1pPr marL="0" algn="l" defTabSz="995507" rtl="0" eaLnBrk="1" latinLnBrk="0" hangingPunct="1">
      <a:defRPr sz="1960" kern="1200">
        <a:solidFill>
          <a:schemeClr val="tx1"/>
        </a:solidFill>
        <a:latin typeface="+mn-lt"/>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p:defaultTextStyle>
  <p:extLst>
    <p:ext uri="{EFAFB233-063F-42B5-8137-9DF3F51BA10A}">
      <p15:sldGuideLst xmlns:p15="http://schemas.microsoft.com/office/powerpoint/2012/main">
        <p15:guide id="2" pos="226" userDrawn="1">
          <p15:clr>
            <a:srgbClr val="A4A3A4"/>
          </p15:clr>
        </p15:guide>
        <p15:guide id="3" orient="horz" pos="6475" userDrawn="1">
          <p15:clr>
            <a:srgbClr val="A4A3A4"/>
          </p15:clr>
        </p15:guide>
        <p15:guide id="4" pos="4536" userDrawn="1">
          <p15:clr>
            <a:srgbClr val="A4A3A4"/>
          </p15:clr>
        </p15:guide>
        <p15:guide id="5" pos="2517" userDrawn="1">
          <p15:clr>
            <a:srgbClr val="A4A3A4"/>
          </p15:clr>
        </p15:guide>
        <p15:guide id="6" pos="317" userDrawn="1">
          <p15:clr>
            <a:srgbClr val="A4A3A4"/>
          </p15:clr>
        </p15:guide>
        <p15:guide id="7"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1689CA"/>
    <a:srgbClr val="EC008C"/>
    <a:srgbClr val="E6E7E8"/>
    <a:srgbClr val="009FDA"/>
    <a:srgbClr val="F26927"/>
    <a:srgbClr val="F1F2F2"/>
    <a:srgbClr val="1187C5"/>
    <a:srgbClr val="9D9D9D"/>
    <a:srgbClr val="7071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7" autoAdjust="0"/>
    <p:restoredTop sz="94660"/>
  </p:normalViewPr>
  <p:slideViewPr>
    <p:cSldViewPr snapToGrid="0">
      <p:cViewPr>
        <p:scale>
          <a:sx n="166" d="100"/>
          <a:sy n="166" d="100"/>
        </p:scale>
        <p:origin x="660" y="-2724"/>
      </p:cViewPr>
      <p:guideLst>
        <p:guide pos="226"/>
        <p:guide orient="horz" pos="6475"/>
        <p:guide pos="4536"/>
        <p:guide pos="2517"/>
        <p:guide pos="317"/>
        <p:guide pos="4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font" Target="fonts/font4.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054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7947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360000" y="360000"/>
            <a:ext cx="6840000" cy="2880000"/>
          </a:xfrm>
          <a:prstGeom prst="rect">
            <a:avLst/>
          </a:prstGeom>
          <a:solidFill>
            <a:srgbClr val="009FDA"/>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marL="144000">
              <a:spcBef>
                <a:spcPts val="2400"/>
              </a:spcBef>
            </a:pPr>
            <a:endParaRPr lang="de-DE" sz="2700" dirty="0">
              <a:latin typeface="Samsung InterFace Black" panose="020B0903020203020204" pitchFamily="34" charset="0"/>
            </a:endParaRPr>
          </a:p>
        </p:txBody>
      </p:sp>
      <p:grpSp>
        <p:nvGrpSpPr>
          <p:cNvPr id="5" name="그룹 1"/>
          <p:cNvGrpSpPr/>
          <p:nvPr userDrawn="1"/>
        </p:nvGrpSpPr>
        <p:grpSpPr>
          <a:xfrm>
            <a:off x="360000" y="3348000"/>
            <a:ext cx="6842782" cy="6300000"/>
            <a:chOff x="360000" y="3348000"/>
            <a:chExt cx="6842782" cy="6300000"/>
          </a:xfrm>
        </p:grpSpPr>
        <p:sp>
          <p:nvSpPr>
            <p:cNvPr id="6" name="대각선 방향의 모서리가 둥근 사각형 8"/>
            <p:cNvSpPr/>
            <p:nvPr userDrawn="1"/>
          </p:nvSpPr>
          <p:spPr>
            <a:xfrm>
              <a:off x="360000" y="3348000"/>
              <a:ext cx="6842782" cy="6300000"/>
            </a:xfrm>
            <a:custGeom>
              <a:avLst/>
              <a:gdLst>
                <a:gd name="connsiteX0" fmla="*/ 1050021 w 6840000"/>
                <a:gd name="connsiteY0" fmla="*/ 0 h 6300000"/>
                <a:gd name="connsiteX1" fmla="*/ 6840000 w 6840000"/>
                <a:gd name="connsiteY1" fmla="*/ 0 h 6300000"/>
                <a:gd name="connsiteX2" fmla="*/ 6840000 w 6840000"/>
                <a:gd name="connsiteY2" fmla="*/ 0 h 6300000"/>
                <a:gd name="connsiteX3" fmla="*/ 6840000 w 6840000"/>
                <a:gd name="connsiteY3" fmla="*/ 5249979 h 6300000"/>
                <a:gd name="connsiteX4" fmla="*/ 5789979 w 6840000"/>
                <a:gd name="connsiteY4" fmla="*/ 6300000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40000 w 6840000"/>
                <a:gd name="connsiteY3" fmla="*/ 5249979 h 6300000"/>
                <a:gd name="connsiteX4" fmla="*/ 5724143 w 6840000"/>
                <a:gd name="connsiteY4" fmla="*/ 5817197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40000 w 6840000"/>
                <a:gd name="connsiteY3" fmla="*/ 5249979 h 6300000"/>
                <a:gd name="connsiteX4" fmla="*/ 5746088 w 6840000"/>
                <a:gd name="connsiteY4" fmla="*/ 5714784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40000 w 6840000"/>
                <a:gd name="connsiteY3" fmla="*/ 5249979 h 6300000"/>
                <a:gd name="connsiteX4" fmla="*/ 5760719 w 6840000"/>
                <a:gd name="connsiteY4" fmla="*/ 5839143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5760719 w 6840000"/>
                <a:gd name="connsiteY4" fmla="*/ 5839143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903794"/>
                <a:gd name="connsiteY0" fmla="*/ 0 h 6300000"/>
                <a:gd name="connsiteX1" fmla="*/ 6840000 w 6903794"/>
                <a:gd name="connsiteY1" fmla="*/ 0 h 6300000"/>
                <a:gd name="connsiteX2" fmla="*/ 6840000 w 6903794"/>
                <a:gd name="connsiteY2" fmla="*/ 0 h 6300000"/>
                <a:gd name="connsiteX3" fmla="*/ 6834063 w 6903794"/>
                <a:gd name="connsiteY3" fmla="*/ 5309356 h 6300000"/>
                <a:gd name="connsiteX4" fmla="*/ 6538553 w 6903794"/>
                <a:gd name="connsiteY4" fmla="*/ 5779767 h 6300000"/>
                <a:gd name="connsiteX5" fmla="*/ 0 w 6903794"/>
                <a:gd name="connsiteY5" fmla="*/ 6300000 h 6300000"/>
                <a:gd name="connsiteX6" fmla="*/ 0 w 6903794"/>
                <a:gd name="connsiteY6" fmla="*/ 6300000 h 6300000"/>
                <a:gd name="connsiteX7" fmla="*/ 0 w 6903794"/>
                <a:gd name="connsiteY7" fmla="*/ 1050021 h 6300000"/>
                <a:gd name="connsiteX8" fmla="*/ 1050021 w 6903794"/>
                <a:gd name="connsiteY8" fmla="*/ 0 h 6300000"/>
                <a:gd name="connsiteX0" fmla="*/ 1050021 w 6903794"/>
                <a:gd name="connsiteY0" fmla="*/ 0 h 6300000"/>
                <a:gd name="connsiteX1" fmla="*/ 6840000 w 6903794"/>
                <a:gd name="connsiteY1" fmla="*/ 0 h 6300000"/>
                <a:gd name="connsiteX2" fmla="*/ 6840000 w 6903794"/>
                <a:gd name="connsiteY2" fmla="*/ 0 h 6300000"/>
                <a:gd name="connsiteX3" fmla="*/ 6834063 w 6903794"/>
                <a:gd name="connsiteY3" fmla="*/ 5309356 h 6300000"/>
                <a:gd name="connsiteX4" fmla="*/ 6538553 w 6903794"/>
                <a:gd name="connsiteY4" fmla="*/ 5779767 h 6300000"/>
                <a:gd name="connsiteX5" fmla="*/ 0 w 6903794"/>
                <a:gd name="connsiteY5" fmla="*/ 6300000 h 6300000"/>
                <a:gd name="connsiteX6" fmla="*/ 0 w 6903794"/>
                <a:gd name="connsiteY6" fmla="*/ 6300000 h 6300000"/>
                <a:gd name="connsiteX7" fmla="*/ 0 w 6903794"/>
                <a:gd name="connsiteY7" fmla="*/ 1050021 h 6300000"/>
                <a:gd name="connsiteX8" fmla="*/ 1050021 w 6903794"/>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538553 w 6840000"/>
                <a:gd name="connsiteY4" fmla="*/ 5779767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479177 w 6840000"/>
                <a:gd name="connsiteY4" fmla="*/ 5625388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556366 w 6840000"/>
                <a:gd name="connsiteY4" fmla="*/ 5726328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4063 w 6840000"/>
                <a:gd name="connsiteY3" fmla="*/ 5309356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0087 w 6840000"/>
                <a:gd name="connsiteY3" fmla="*/ 5404771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0087 w 6840000"/>
                <a:gd name="connsiteY3" fmla="*/ 5404771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0087 w 6840000"/>
                <a:gd name="connsiteY3" fmla="*/ 5404771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0000"/>
                <a:gd name="connsiteY0" fmla="*/ 0 h 6300000"/>
                <a:gd name="connsiteX1" fmla="*/ 6840000 w 6840000"/>
                <a:gd name="connsiteY1" fmla="*/ 0 h 6300000"/>
                <a:gd name="connsiteX2" fmla="*/ 6840000 w 6840000"/>
                <a:gd name="connsiteY2" fmla="*/ 0 h 6300000"/>
                <a:gd name="connsiteX3" fmla="*/ 6830087 w 6840000"/>
                <a:gd name="connsiteY3" fmla="*/ 5404771 h 6300000"/>
                <a:gd name="connsiteX4" fmla="*/ 6568241 w 6840000"/>
                <a:gd name="connsiteY4" fmla="*/ 5744141 h 6300000"/>
                <a:gd name="connsiteX5" fmla="*/ 0 w 6840000"/>
                <a:gd name="connsiteY5" fmla="*/ 6300000 h 6300000"/>
                <a:gd name="connsiteX6" fmla="*/ 0 w 6840000"/>
                <a:gd name="connsiteY6" fmla="*/ 6300000 h 6300000"/>
                <a:gd name="connsiteX7" fmla="*/ 0 w 6840000"/>
                <a:gd name="connsiteY7" fmla="*/ 1050021 h 6300000"/>
                <a:gd name="connsiteX8" fmla="*/ 1050021 w 6840000"/>
                <a:gd name="connsiteY8" fmla="*/ 0 h 6300000"/>
                <a:gd name="connsiteX0" fmla="*/ 1050021 w 6842782"/>
                <a:gd name="connsiteY0" fmla="*/ 0 h 6300000"/>
                <a:gd name="connsiteX1" fmla="*/ 6840000 w 6842782"/>
                <a:gd name="connsiteY1" fmla="*/ 0 h 6300000"/>
                <a:gd name="connsiteX2" fmla="*/ 6840000 w 6842782"/>
                <a:gd name="connsiteY2" fmla="*/ 0 h 6300000"/>
                <a:gd name="connsiteX3" fmla="*/ 6842014 w 6842782"/>
                <a:gd name="connsiteY3" fmla="*/ 5408747 h 6300000"/>
                <a:gd name="connsiteX4" fmla="*/ 6568241 w 6842782"/>
                <a:gd name="connsiteY4" fmla="*/ 5744141 h 6300000"/>
                <a:gd name="connsiteX5" fmla="*/ 0 w 6842782"/>
                <a:gd name="connsiteY5" fmla="*/ 6300000 h 6300000"/>
                <a:gd name="connsiteX6" fmla="*/ 0 w 6842782"/>
                <a:gd name="connsiteY6" fmla="*/ 6300000 h 6300000"/>
                <a:gd name="connsiteX7" fmla="*/ 0 w 6842782"/>
                <a:gd name="connsiteY7" fmla="*/ 1050021 h 6300000"/>
                <a:gd name="connsiteX8" fmla="*/ 1050021 w 6842782"/>
                <a:gd name="connsiteY8" fmla="*/ 0 h 6300000"/>
                <a:gd name="connsiteX0" fmla="*/ 1050021 w 6842782"/>
                <a:gd name="connsiteY0" fmla="*/ 0 h 6300000"/>
                <a:gd name="connsiteX1" fmla="*/ 6840000 w 6842782"/>
                <a:gd name="connsiteY1" fmla="*/ 0 h 6300000"/>
                <a:gd name="connsiteX2" fmla="*/ 6840000 w 6842782"/>
                <a:gd name="connsiteY2" fmla="*/ 0 h 6300000"/>
                <a:gd name="connsiteX3" fmla="*/ 6842014 w 6842782"/>
                <a:gd name="connsiteY3" fmla="*/ 5408747 h 6300000"/>
                <a:gd name="connsiteX4" fmla="*/ 6444996 w 6842782"/>
                <a:gd name="connsiteY4" fmla="*/ 5565237 h 6300000"/>
                <a:gd name="connsiteX5" fmla="*/ 0 w 6842782"/>
                <a:gd name="connsiteY5" fmla="*/ 6300000 h 6300000"/>
                <a:gd name="connsiteX6" fmla="*/ 0 w 6842782"/>
                <a:gd name="connsiteY6" fmla="*/ 6300000 h 6300000"/>
                <a:gd name="connsiteX7" fmla="*/ 0 w 6842782"/>
                <a:gd name="connsiteY7" fmla="*/ 1050021 h 6300000"/>
                <a:gd name="connsiteX8" fmla="*/ 1050021 w 6842782"/>
                <a:gd name="connsiteY8" fmla="*/ 0 h 6300000"/>
                <a:gd name="connsiteX0" fmla="*/ 1050021 w 6842782"/>
                <a:gd name="connsiteY0" fmla="*/ 0 h 6300000"/>
                <a:gd name="connsiteX1" fmla="*/ 6840000 w 6842782"/>
                <a:gd name="connsiteY1" fmla="*/ 0 h 6300000"/>
                <a:gd name="connsiteX2" fmla="*/ 6840000 w 6842782"/>
                <a:gd name="connsiteY2" fmla="*/ 0 h 6300000"/>
                <a:gd name="connsiteX3" fmla="*/ 6842014 w 6842782"/>
                <a:gd name="connsiteY3" fmla="*/ 5408747 h 6300000"/>
                <a:gd name="connsiteX4" fmla="*/ 6576192 w 6842782"/>
                <a:gd name="connsiteY4" fmla="*/ 5748117 h 6300000"/>
                <a:gd name="connsiteX5" fmla="*/ 0 w 6842782"/>
                <a:gd name="connsiteY5" fmla="*/ 6300000 h 6300000"/>
                <a:gd name="connsiteX6" fmla="*/ 0 w 6842782"/>
                <a:gd name="connsiteY6" fmla="*/ 6300000 h 6300000"/>
                <a:gd name="connsiteX7" fmla="*/ 0 w 6842782"/>
                <a:gd name="connsiteY7" fmla="*/ 1050021 h 6300000"/>
                <a:gd name="connsiteX8" fmla="*/ 1050021 w 6842782"/>
                <a:gd name="connsiteY8" fmla="*/ 0 h 6300000"/>
                <a:gd name="connsiteX0" fmla="*/ 1050021 w 6842782"/>
                <a:gd name="connsiteY0" fmla="*/ 0 h 6300000"/>
                <a:gd name="connsiteX1" fmla="*/ 6840000 w 6842782"/>
                <a:gd name="connsiteY1" fmla="*/ 0 h 6300000"/>
                <a:gd name="connsiteX2" fmla="*/ 6840000 w 6842782"/>
                <a:gd name="connsiteY2" fmla="*/ 0 h 6300000"/>
                <a:gd name="connsiteX3" fmla="*/ 6842014 w 6842782"/>
                <a:gd name="connsiteY3" fmla="*/ 5408747 h 6300000"/>
                <a:gd name="connsiteX4" fmla="*/ 6576192 w 6842782"/>
                <a:gd name="connsiteY4" fmla="*/ 5748117 h 6300000"/>
                <a:gd name="connsiteX5" fmla="*/ 0 w 6842782"/>
                <a:gd name="connsiteY5" fmla="*/ 6300000 h 6300000"/>
                <a:gd name="connsiteX6" fmla="*/ 0 w 6842782"/>
                <a:gd name="connsiteY6" fmla="*/ 6300000 h 6300000"/>
                <a:gd name="connsiteX7" fmla="*/ 0 w 6842782"/>
                <a:gd name="connsiteY7" fmla="*/ 1050021 h 6300000"/>
                <a:gd name="connsiteX8" fmla="*/ 1050021 w 6842782"/>
                <a:gd name="connsiteY8" fmla="*/ 0 h 63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2782" h="6300000">
                  <a:moveTo>
                    <a:pt x="1050021" y="0"/>
                  </a:moveTo>
                  <a:lnTo>
                    <a:pt x="6840000" y="0"/>
                  </a:lnTo>
                  <a:lnTo>
                    <a:pt x="6840000" y="0"/>
                  </a:lnTo>
                  <a:cubicBezTo>
                    <a:pt x="6836696" y="1801590"/>
                    <a:pt x="6845318" y="3607157"/>
                    <a:pt x="6842014" y="5408747"/>
                  </a:cubicBezTo>
                  <a:cubicBezTo>
                    <a:pt x="6842014" y="5556756"/>
                    <a:pt x="6833351" y="5714504"/>
                    <a:pt x="6576192" y="5748117"/>
                  </a:cubicBezTo>
                  <a:lnTo>
                    <a:pt x="0" y="6300000"/>
                  </a:lnTo>
                  <a:lnTo>
                    <a:pt x="0" y="6300000"/>
                  </a:lnTo>
                  <a:lnTo>
                    <a:pt x="0" y="1050021"/>
                  </a:lnTo>
                  <a:cubicBezTo>
                    <a:pt x="0" y="470110"/>
                    <a:pt x="470110" y="0"/>
                    <a:pt x="1050021" y="0"/>
                  </a:cubicBezTo>
                  <a:close/>
                </a:path>
              </a:pathLst>
            </a:cu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12"/>
            <p:cNvSpPr/>
            <p:nvPr userDrawn="1"/>
          </p:nvSpPr>
          <p:spPr>
            <a:xfrm>
              <a:off x="360000" y="3348000"/>
              <a:ext cx="6840000" cy="2880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8" name="직선 연결선 9"/>
          <p:cNvCxnSpPr/>
          <p:nvPr userDrawn="1"/>
        </p:nvCxnSpPr>
        <p:spPr>
          <a:xfrm>
            <a:off x="5772815" y="9939179"/>
            <a:ext cx="0" cy="3691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7917" y="9501712"/>
            <a:ext cx="1171051" cy="117105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t="28711" b="17273"/>
          <a:stretch/>
        </p:blipFill>
        <p:spPr>
          <a:xfrm>
            <a:off x="406800" y="9804400"/>
            <a:ext cx="1328400" cy="717550"/>
          </a:xfrm>
          <a:prstGeom prst="rect">
            <a:avLst/>
          </a:prstGeom>
        </p:spPr>
      </p:pic>
    </p:spTree>
    <p:extLst>
      <p:ext uri="{BB962C8B-B14F-4D97-AF65-F5344CB8AC3E}">
        <p14:creationId xmlns:p14="http://schemas.microsoft.com/office/powerpoint/2010/main" val="2080772481"/>
      </p:ext>
    </p:extLst>
  </p:cSld>
  <p:clrMap bg1="lt1" tx1="dk1" bg2="lt2" tx2="dk2" accent1="accent1" accent2="accent2" accent3="accent3" accent4="accent4" accent5="accent5" accent6="accent6" hlink="hlink" folHlink="folHlink"/>
  <p:sldLayoutIdLst>
    <p:sldLayoutId id="2147483674" r:id="rId1"/>
  </p:sldLayoutIdLst>
  <p:timing>
    <p:tnLst>
      <p:par>
        <p:cTn id="1" dur="indefinite" restart="never" nodeType="tmRoot"/>
      </p:par>
    </p:tnLst>
  </p:timing>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360000" y="1368000"/>
            <a:ext cx="6840000" cy="6660000"/>
          </a:xfrm>
          <a:prstGeom prst="rect">
            <a:avLst/>
          </a:prstGeom>
          <a:solidFill>
            <a:srgbClr val="EC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2"/>
          <p:cNvSpPr/>
          <p:nvPr userDrawn="1"/>
        </p:nvSpPr>
        <p:spPr>
          <a:xfrm>
            <a:off x="360000" y="360000"/>
            <a:ext cx="6840000" cy="900000"/>
          </a:xfrm>
          <a:prstGeom prst="rect">
            <a:avLst/>
          </a:prstGeom>
          <a:solidFill>
            <a:srgbClr val="009FDA"/>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marL="144000">
              <a:spcBef>
                <a:spcPts val="2400"/>
              </a:spcBef>
            </a:pPr>
            <a:endParaRPr lang="de-DE" sz="2700" dirty="0">
              <a:latin typeface="Samsung InterFace Black" panose="020B0903020203020204" pitchFamily="34" charset="0"/>
            </a:endParaRPr>
          </a:p>
        </p:txBody>
      </p:sp>
      <p:sp>
        <p:nvSpPr>
          <p:cNvPr id="4" name="Rectangle 3"/>
          <p:cNvSpPr/>
          <p:nvPr userDrawn="1"/>
        </p:nvSpPr>
        <p:spPr>
          <a:xfrm>
            <a:off x="360000" y="8136000"/>
            <a:ext cx="6840000" cy="1512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p:cNvSpPr/>
          <p:nvPr userDrawn="1"/>
        </p:nvSpPr>
        <p:spPr>
          <a:xfrm>
            <a:off x="250818" y="9884980"/>
            <a:ext cx="4893569" cy="461665"/>
          </a:xfrm>
          <a:prstGeom prst="rect">
            <a:avLst/>
          </a:prstGeom>
        </p:spPr>
        <p:txBody>
          <a:bodyPr wrap="square">
            <a:spAutoFit/>
          </a:bodyPr>
          <a:lstStyle/>
          <a:p>
            <a:r>
              <a:rPr lang="en-US" sz="600" spc="-20" dirty="0">
                <a:solidFill>
                  <a:srgbClr val="6D6E71"/>
                </a:solidFill>
                <a:latin typeface="Arial" panose="020B0604020202020204" pitchFamily="34" charset="0"/>
                <a:cs typeface="Arial" panose="020B0604020202020204" pitchFamily="34" charset="0"/>
              </a:rPr>
              <a:t>Copyright © 2015 Samsung Electronics Co., Ltd. All rights reserved. Samsung is either trademarks or registered trademarks of Samsung Electronics Co., Ltd. Specifications and designs are subject to change without notice. Non-metric weights and measurements are approximate. All data were deemed correct at time of creation. Samsung is not liable for errors or omissions. All brand, product, service names and logos are trademarks and/or registered trademarks of their respective owners and are hereby recognized and acknowledged.</a:t>
            </a:r>
            <a:endParaRPr lang="de-DE" sz="600" spc="-20" dirty="0">
              <a:solidFill>
                <a:srgbClr val="6D6E71"/>
              </a:solidFill>
              <a:latin typeface="Arial" panose="020B0604020202020204" pitchFamily="34" charset="0"/>
              <a:cs typeface="Arial" panose="020B0604020202020204" pitchFamily="34" charset="0"/>
            </a:endParaRPr>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t="19144"/>
          <a:stretch/>
        </p:blipFill>
        <p:spPr>
          <a:xfrm>
            <a:off x="6027917" y="9725891"/>
            <a:ext cx="1171051" cy="946872"/>
          </a:xfrm>
          <a:prstGeom prst="rect">
            <a:avLst/>
          </a:prstGeom>
        </p:spPr>
      </p:pic>
    </p:spTree>
    <p:extLst>
      <p:ext uri="{BB962C8B-B14F-4D97-AF65-F5344CB8AC3E}">
        <p14:creationId xmlns:p14="http://schemas.microsoft.com/office/powerpoint/2010/main" val="3131287960"/>
      </p:ext>
    </p:extLst>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jpeg"/><Relationship Id="rId2" Type="http://schemas.openxmlformats.org/officeDocument/2006/relationships/image" Target="../media/image3.png"/><Relationship Id="rId16" Type="http://schemas.openxmlformats.org/officeDocument/2006/relationships/image" Target="../media/image27.tiff"/><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tiff"/><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559675" cy="1069181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de-DE" sz="6600" b="1" dirty="0" smtClean="0">
              <a:latin typeface="Arial" panose="020B0604020202020204" pitchFamily="34" charset="0"/>
              <a:cs typeface="Arial" panose="020B0604020202020204" pitchFamily="34" charset="0"/>
            </a:endParaRPr>
          </a:p>
        </p:txBody>
      </p:sp>
      <p:sp>
        <p:nvSpPr>
          <p:cNvPr id="3" name="Rectangle 2"/>
          <p:cNvSpPr/>
          <p:nvPr/>
        </p:nvSpPr>
        <p:spPr>
          <a:xfrm>
            <a:off x="1841685" y="3502003"/>
            <a:ext cx="3778250" cy="5324535"/>
          </a:xfrm>
          <a:prstGeom prst="rect">
            <a:avLst/>
          </a:prstGeom>
        </p:spPr>
        <p:txBody>
          <a:bodyPr>
            <a:spAutoFit/>
          </a:bodyPr>
          <a:lstStyle/>
          <a:p>
            <a:r>
              <a:rPr lang="de-DE" sz="2000" b="1" dirty="0">
                <a:solidFill>
                  <a:schemeClr val="bg1"/>
                </a:solidFill>
                <a:latin typeface="Arial" panose="020B0604020202020204" pitchFamily="34" charset="0"/>
                <a:cs typeface="Arial" panose="020B0604020202020204" pitchFamily="34" charset="0"/>
              </a:rPr>
              <a:t>In </a:t>
            </a:r>
            <a:r>
              <a:rPr lang="de-DE" sz="2000" b="1" dirty="0" err="1">
                <a:solidFill>
                  <a:schemeClr val="bg1"/>
                </a:solidFill>
                <a:latin typeface="Arial" panose="020B0604020202020204" pitchFamily="34" charset="0"/>
                <a:cs typeface="Arial" panose="020B0604020202020204" pitchFamily="34" charset="0"/>
              </a:rPr>
              <a:t>order</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to</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print</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this</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two</a:t>
            </a:r>
            <a:r>
              <a:rPr lang="de-DE" sz="2000" b="1" dirty="0">
                <a:solidFill>
                  <a:schemeClr val="bg1"/>
                </a:solidFill>
                <a:latin typeface="Arial" panose="020B0604020202020204" pitchFamily="34" charset="0"/>
                <a:cs typeface="Arial" panose="020B0604020202020204" pitchFamily="34" charset="0"/>
              </a:rPr>
              <a:t>-page </a:t>
            </a:r>
            <a:r>
              <a:rPr lang="de-DE" sz="2000" b="1" dirty="0" err="1">
                <a:solidFill>
                  <a:schemeClr val="bg1"/>
                </a:solidFill>
                <a:latin typeface="Arial" panose="020B0604020202020204" pitchFamily="34" charset="0"/>
                <a:cs typeface="Arial" panose="020B0604020202020204" pitchFamily="34" charset="0"/>
              </a:rPr>
              <a:t>flyer</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please</a:t>
            </a:r>
            <a:r>
              <a:rPr lang="de-DE" sz="2000" b="1" dirty="0">
                <a:solidFill>
                  <a:schemeClr val="bg1"/>
                </a:solidFill>
                <a:latin typeface="Arial" panose="020B0604020202020204" pitchFamily="34" charset="0"/>
                <a:cs typeface="Arial" panose="020B0604020202020204" pitchFamily="34" charset="0"/>
              </a:rPr>
              <a:t> follow </a:t>
            </a:r>
            <a:r>
              <a:rPr lang="de-DE" sz="2000" b="1" dirty="0" err="1">
                <a:solidFill>
                  <a:schemeClr val="bg1"/>
                </a:solidFill>
                <a:latin typeface="Arial" panose="020B0604020202020204" pitchFamily="34" charset="0"/>
                <a:cs typeface="Arial" panose="020B0604020202020204" pitchFamily="34" charset="0"/>
              </a:rPr>
              <a:t>these</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steps</a:t>
            </a:r>
            <a:r>
              <a:rPr lang="de-DE" sz="2000" b="1" dirty="0">
                <a:solidFill>
                  <a:schemeClr val="bg1"/>
                </a:solidFill>
                <a:latin typeface="Arial" panose="020B0604020202020204" pitchFamily="34" charset="0"/>
                <a:cs typeface="Arial" panose="020B0604020202020204" pitchFamily="34" charset="0"/>
              </a:rPr>
              <a:t>:</a:t>
            </a:r>
          </a:p>
          <a:p>
            <a:endParaRPr lang="de-DE" sz="2000" b="1" dirty="0">
              <a:solidFill>
                <a:schemeClr val="bg1"/>
              </a:solidFill>
              <a:latin typeface="Arial" panose="020B0604020202020204" pitchFamily="34" charset="0"/>
              <a:cs typeface="Arial" panose="020B0604020202020204" pitchFamily="34" charset="0"/>
            </a:endParaRPr>
          </a:p>
          <a:p>
            <a:endParaRPr lang="de-DE" sz="2000" dirty="0">
              <a:solidFill>
                <a:schemeClr val="bg1"/>
              </a:solidFill>
              <a:latin typeface="Arial" panose="020B0604020202020204" pitchFamily="34" charset="0"/>
              <a:cs typeface="Arial" panose="020B0604020202020204" pitchFamily="34" charset="0"/>
            </a:endParaRPr>
          </a:p>
          <a:p>
            <a:r>
              <a:rPr lang="de-DE" sz="2000" b="1" dirty="0">
                <a:solidFill>
                  <a:schemeClr val="bg1"/>
                </a:solidFill>
                <a:latin typeface="Arial" panose="020B0604020202020204" pitchFamily="34" charset="0"/>
                <a:cs typeface="Arial" panose="020B0604020202020204" pitchFamily="34" charset="0"/>
              </a:rPr>
              <a:t>1) </a:t>
            </a:r>
            <a:r>
              <a:rPr lang="de-DE" sz="2000" b="1" dirty="0" err="1">
                <a:solidFill>
                  <a:schemeClr val="bg1"/>
                </a:solidFill>
                <a:latin typeface="Arial" panose="020B0604020202020204" pitchFamily="34" charset="0"/>
                <a:cs typeface="Arial" panose="020B0604020202020204" pitchFamily="34" charset="0"/>
              </a:rPr>
              <a:t>Personalize</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the</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text</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and</a:t>
            </a:r>
            <a:r>
              <a:rPr lang="de-DE" sz="2000" b="1" dirty="0">
                <a:solidFill>
                  <a:schemeClr val="bg1"/>
                </a:solidFill>
                <a:latin typeface="Arial" panose="020B0604020202020204" pitchFamily="34" charset="0"/>
                <a:cs typeface="Arial" panose="020B0604020202020204" pitchFamily="34" charset="0"/>
              </a:rPr>
              <a:t> logo </a:t>
            </a:r>
            <a:r>
              <a:rPr lang="de-DE" sz="2000" b="1" dirty="0" err="1">
                <a:solidFill>
                  <a:schemeClr val="bg1"/>
                </a:solidFill>
                <a:latin typeface="Arial" panose="020B0604020202020204" pitchFamily="34" charset="0"/>
                <a:cs typeface="Arial" panose="020B0604020202020204" pitchFamily="34" charset="0"/>
              </a:rPr>
              <a:t>area</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with</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your</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custom</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copy</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and</a:t>
            </a:r>
            <a:r>
              <a:rPr lang="de-DE" sz="2000" dirty="0">
                <a:solidFill>
                  <a:schemeClr val="bg1"/>
                </a:solidFill>
                <a:latin typeface="Arial" panose="020B0604020202020204" pitchFamily="34" charset="0"/>
                <a:cs typeface="Arial" panose="020B0604020202020204" pitchFamily="34" charset="0"/>
              </a:rPr>
              <a:t> logo.</a:t>
            </a:r>
          </a:p>
          <a:p>
            <a:endParaRPr lang="de-DE" sz="2000" dirty="0">
              <a:solidFill>
                <a:schemeClr val="bg1"/>
              </a:solidFill>
              <a:latin typeface="Arial" panose="020B0604020202020204" pitchFamily="34" charset="0"/>
              <a:cs typeface="Arial" panose="020B0604020202020204" pitchFamily="34" charset="0"/>
            </a:endParaRPr>
          </a:p>
          <a:p>
            <a:r>
              <a:rPr lang="de-DE" sz="2000" b="1" dirty="0">
                <a:solidFill>
                  <a:schemeClr val="bg1"/>
                </a:solidFill>
                <a:latin typeface="Arial" panose="020B0604020202020204" pitchFamily="34" charset="0"/>
                <a:cs typeface="Arial" panose="020B0604020202020204" pitchFamily="34" charset="0"/>
              </a:rPr>
              <a:t>2) Delete </a:t>
            </a:r>
            <a:r>
              <a:rPr lang="de-DE" sz="2000" b="1" dirty="0" err="1">
                <a:solidFill>
                  <a:schemeClr val="bg1"/>
                </a:solidFill>
                <a:latin typeface="Arial" panose="020B0604020202020204" pitchFamily="34" charset="0"/>
                <a:cs typeface="Arial" panose="020B0604020202020204" pitchFamily="34" charset="0"/>
              </a:rPr>
              <a:t>this</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page</a:t>
            </a:r>
            <a:r>
              <a:rPr lang="de-DE" sz="2000" b="1"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if</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you</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don‘t</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want</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it</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printed</a:t>
            </a:r>
            <a:r>
              <a:rPr lang="de-DE" sz="2000" dirty="0">
                <a:solidFill>
                  <a:schemeClr val="bg1"/>
                </a:solidFill>
                <a:latin typeface="Arial" panose="020B0604020202020204" pitchFamily="34" charset="0"/>
                <a:cs typeface="Arial" panose="020B0604020202020204" pitchFamily="34" charset="0"/>
              </a:rPr>
              <a:t>.</a:t>
            </a:r>
          </a:p>
          <a:p>
            <a:endParaRPr lang="de-DE" sz="2000" dirty="0">
              <a:solidFill>
                <a:schemeClr val="bg1"/>
              </a:solidFill>
              <a:latin typeface="Arial" panose="020B0604020202020204" pitchFamily="34" charset="0"/>
              <a:cs typeface="Arial" panose="020B0604020202020204" pitchFamily="34" charset="0"/>
            </a:endParaRPr>
          </a:p>
          <a:p>
            <a:r>
              <a:rPr lang="de-DE" sz="2000" b="1" dirty="0">
                <a:solidFill>
                  <a:schemeClr val="bg1"/>
                </a:solidFill>
                <a:latin typeface="Arial" panose="020B0604020202020204" pitchFamily="34" charset="0"/>
                <a:cs typeface="Arial" panose="020B0604020202020204" pitchFamily="34" charset="0"/>
              </a:rPr>
              <a:t>3) Export a PDF </a:t>
            </a:r>
            <a:r>
              <a:rPr lang="de-DE" sz="2000" b="1" dirty="0" err="1">
                <a:solidFill>
                  <a:schemeClr val="bg1"/>
                </a:solidFill>
                <a:latin typeface="Arial" panose="020B0604020202020204" pitchFamily="34" charset="0"/>
                <a:cs typeface="Arial" panose="020B0604020202020204" pitchFamily="34" charset="0"/>
              </a:rPr>
              <a:t>file</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before</a:t>
            </a:r>
            <a:r>
              <a:rPr lang="de-DE" sz="2000" b="1" dirty="0">
                <a:solidFill>
                  <a:schemeClr val="bg1"/>
                </a:solidFill>
                <a:latin typeface="Arial" panose="020B0604020202020204" pitchFamily="34" charset="0"/>
                <a:cs typeface="Arial" panose="020B0604020202020204" pitchFamily="34" charset="0"/>
              </a:rPr>
              <a:t> </a:t>
            </a:r>
            <a:r>
              <a:rPr lang="de-DE" sz="2000" b="1" dirty="0" err="1">
                <a:solidFill>
                  <a:schemeClr val="bg1"/>
                </a:solidFill>
                <a:latin typeface="Arial" panose="020B0604020202020204" pitchFamily="34" charset="0"/>
                <a:cs typeface="Arial" panose="020B0604020202020204" pitchFamily="34" charset="0"/>
              </a:rPr>
              <a:t>printing</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otherwise</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embedded</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images</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could</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leave</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artifacts</a:t>
            </a:r>
            <a:r>
              <a:rPr lang="de-DE" sz="2000" dirty="0">
                <a:solidFill>
                  <a:schemeClr val="bg1"/>
                </a:solidFill>
                <a:latin typeface="Arial" panose="020B0604020202020204" pitchFamily="34" charset="0"/>
                <a:cs typeface="Arial" panose="020B0604020202020204" pitchFamily="34" charset="0"/>
              </a:rPr>
              <a:t> on </a:t>
            </a:r>
            <a:r>
              <a:rPr lang="de-DE" sz="2000" dirty="0" err="1">
                <a:solidFill>
                  <a:schemeClr val="bg1"/>
                </a:solidFill>
                <a:latin typeface="Arial" panose="020B0604020202020204" pitchFamily="34" charset="0"/>
                <a:cs typeface="Arial" panose="020B0604020202020204" pitchFamily="34" charset="0"/>
              </a:rPr>
              <a:t>the</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page</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Then</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print</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from</a:t>
            </a:r>
            <a:r>
              <a:rPr lang="de-DE" sz="2000" dirty="0">
                <a:solidFill>
                  <a:schemeClr val="bg1"/>
                </a:solidFill>
                <a:latin typeface="Arial" panose="020B0604020202020204" pitchFamily="34" charset="0"/>
                <a:cs typeface="Arial" panose="020B0604020202020204" pitchFamily="34" charset="0"/>
              </a:rPr>
              <a:t> </a:t>
            </a:r>
            <a:r>
              <a:rPr lang="de-DE" sz="2000" dirty="0" err="1">
                <a:solidFill>
                  <a:schemeClr val="bg1"/>
                </a:solidFill>
                <a:latin typeface="Arial" panose="020B0604020202020204" pitchFamily="34" charset="0"/>
                <a:cs typeface="Arial" panose="020B0604020202020204" pitchFamily="34" charset="0"/>
              </a:rPr>
              <a:t>the</a:t>
            </a:r>
            <a:r>
              <a:rPr lang="de-DE" sz="2000" dirty="0">
                <a:solidFill>
                  <a:schemeClr val="bg1"/>
                </a:solidFill>
                <a:latin typeface="Arial" panose="020B0604020202020204" pitchFamily="34" charset="0"/>
                <a:cs typeface="Arial" panose="020B0604020202020204" pitchFamily="34" charset="0"/>
              </a:rPr>
              <a:t> PDF </a:t>
            </a:r>
            <a:r>
              <a:rPr lang="de-DE" sz="2000" dirty="0" err="1">
                <a:solidFill>
                  <a:schemeClr val="bg1"/>
                </a:solidFill>
                <a:latin typeface="Arial" panose="020B0604020202020204" pitchFamily="34" charset="0"/>
                <a:cs typeface="Arial" panose="020B0604020202020204" pitchFamily="34" charset="0"/>
              </a:rPr>
              <a:t>file</a:t>
            </a:r>
            <a:r>
              <a:rPr lang="de-DE" sz="2000" dirty="0">
                <a:solidFill>
                  <a:schemeClr val="bg1"/>
                </a:solidFill>
                <a:latin typeface="Arial" panose="020B0604020202020204" pitchFamily="34" charset="0"/>
                <a:cs typeface="Arial" panose="020B0604020202020204" pitchFamily="34" charset="0"/>
              </a:rPr>
              <a:t>.</a:t>
            </a:r>
          </a:p>
        </p:txBody>
      </p:sp>
      <p:sp>
        <p:nvSpPr>
          <p:cNvPr id="4" name="Rectangle 3"/>
          <p:cNvSpPr/>
          <p:nvPr/>
        </p:nvSpPr>
        <p:spPr>
          <a:xfrm>
            <a:off x="926998" y="1800965"/>
            <a:ext cx="5607624" cy="1015663"/>
          </a:xfrm>
          <a:prstGeom prst="rect">
            <a:avLst/>
          </a:prstGeom>
        </p:spPr>
        <p:txBody>
          <a:bodyPr wrap="square">
            <a:spAutoFit/>
          </a:bodyPr>
          <a:lstStyle/>
          <a:p>
            <a:pPr algn="ctr"/>
            <a:r>
              <a:rPr lang="de-DE" sz="6000" b="1" dirty="0">
                <a:latin typeface="Arial" panose="020B0604020202020204" pitchFamily="34" charset="0"/>
                <a:cs typeface="Arial" panose="020B0604020202020204" pitchFamily="34" charset="0"/>
              </a:rPr>
              <a:t>Attention!</a:t>
            </a:r>
          </a:p>
        </p:txBody>
      </p:sp>
      <p:sp>
        <p:nvSpPr>
          <p:cNvPr id="5" name="Lightning Bolt 4"/>
          <p:cNvSpPr/>
          <p:nvPr/>
        </p:nvSpPr>
        <p:spPr>
          <a:xfrm rot="2486208">
            <a:off x="5617455" y="1842662"/>
            <a:ext cx="482114" cy="941487"/>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ghtning Bolt 5"/>
          <p:cNvSpPr/>
          <p:nvPr/>
        </p:nvSpPr>
        <p:spPr>
          <a:xfrm rot="2486208">
            <a:off x="1353065" y="1854376"/>
            <a:ext cx="482114" cy="941487"/>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570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593" y="939408"/>
            <a:ext cx="4656182" cy="830997"/>
          </a:xfrm>
          <a:prstGeom prst="rect">
            <a:avLst/>
          </a:prstGeom>
        </p:spPr>
        <p:txBody>
          <a:bodyPr wrap="square">
            <a:spAutoFit/>
          </a:bodyPr>
          <a:lstStyle/>
          <a:p>
            <a:r>
              <a:rPr lang="en-US" sz="2400" b="1" dirty="0">
                <a:solidFill>
                  <a:schemeClr val="bg1"/>
                </a:solidFill>
                <a:latin typeface="Arial" panose="020B0604020202020204" pitchFamily="34" charset="0"/>
                <a:cs typeface="Arial" panose="020B0604020202020204" pitchFamily="34" charset="0"/>
              </a:rPr>
              <a:t>Smarter Business is Built on</a:t>
            </a:r>
          </a:p>
          <a:p>
            <a:r>
              <a:rPr lang="en-US" sz="2400" b="1" dirty="0">
                <a:solidFill>
                  <a:schemeClr val="bg1"/>
                </a:solidFill>
                <a:latin typeface="Arial" panose="020B0604020202020204" pitchFamily="34" charset="0"/>
                <a:cs typeface="Arial" panose="020B0604020202020204" pitchFamily="34" charset="0"/>
              </a:rPr>
              <a:t>Samsung Printing Innovation</a:t>
            </a:r>
          </a:p>
        </p:txBody>
      </p:sp>
      <p:sp>
        <p:nvSpPr>
          <p:cNvPr id="45" name="Rectangle 44"/>
          <p:cNvSpPr/>
          <p:nvPr/>
        </p:nvSpPr>
        <p:spPr>
          <a:xfrm>
            <a:off x="519889" y="3617954"/>
            <a:ext cx="3168000" cy="290664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p:cNvSpPr/>
          <p:nvPr/>
        </p:nvSpPr>
        <p:spPr>
          <a:xfrm>
            <a:off x="487195" y="2419216"/>
            <a:ext cx="7974599" cy="523220"/>
          </a:xfrm>
          <a:prstGeom prst="rect">
            <a:avLst/>
          </a:prstGeom>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Innovative print operations and management </a:t>
            </a:r>
          </a:p>
          <a:p>
            <a:r>
              <a:rPr lang="en-US" sz="1400" dirty="0">
                <a:solidFill>
                  <a:schemeClr val="bg1"/>
                </a:solidFill>
                <a:latin typeface="Arial" panose="020B0604020202020204" pitchFamily="34" charset="0"/>
                <a:cs typeface="Arial" panose="020B0604020202020204" pitchFamily="34" charset="0"/>
              </a:rPr>
              <a:t>with Samsung and </a:t>
            </a:r>
            <a:r>
              <a:rPr lang="en-US" sz="1400" dirty="0">
                <a:solidFill>
                  <a:srgbClr val="EC008C"/>
                </a:solidFill>
                <a:latin typeface="Arial" panose="020B0604020202020204" pitchFamily="34" charset="0"/>
                <a:cs typeface="Arial" panose="020B0604020202020204" pitchFamily="34" charset="0"/>
              </a:rPr>
              <a:t>Company Name</a:t>
            </a:r>
            <a:endParaRPr lang="de-DE" sz="1400" dirty="0">
              <a:solidFill>
                <a:srgbClr val="EC008C"/>
              </a:solidFill>
              <a:latin typeface="Arial" panose="020B0604020202020204" pitchFamily="34" charset="0"/>
              <a:cs typeface="Arial" panose="020B0604020202020204" pitchFamily="34" charset="0"/>
            </a:endParaRPr>
          </a:p>
        </p:txBody>
      </p:sp>
      <p:sp>
        <p:nvSpPr>
          <p:cNvPr id="21" name="Rectangle 20"/>
          <p:cNvSpPr/>
          <p:nvPr/>
        </p:nvSpPr>
        <p:spPr>
          <a:xfrm>
            <a:off x="708679" y="5741985"/>
            <a:ext cx="2934368" cy="646331"/>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As a worldwide leader in semiconductor, telecommunications and digital convergence technologies, Samsung offers a depth of  industry-leading expertise in intelligent printing solutions. </a:t>
            </a:r>
            <a:endParaRPr lang="de-DE" sz="900" spc="-20" dirty="0">
              <a:solidFill>
                <a:srgbClr val="6D6E71"/>
              </a:solidFill>
              <a:latin typeface="Arial" panose="020B0604020202020204" pitchFamily="34" charset="0"/>
              <a:cs typeface="Arial" panose="020B0604020202020204" pitchFamily="34" charset="0"/>
            </a:endParaRPr>
          </a:p>
        </p:txBody>
      </p:sp>
      <p:sp>
        <p:nvSpPr>
          <p:cNvPr id="61" name="Rectangle 60"/>
          <p:cNvSpPr/>
          <p:nvPr/>
        </p:nvSpPr>
        <p:spPr>
          <a:xfrm>
            <a:off x="721027" y="6646596"/>
            <a:ext cx="6240569" cy="461665"/>
          </a:xfrm>
          <a:prstGeom prst="rect">
            <a:avLst/>
          </a:prstGeom>
        </p:spPr>
        <p:txBody>
          <a:bodyPr wrap="square">
            <a:spAutoFit/>
          </a:bodyPr>
          <a:lstStyle/>
          <a:p>
            <a:r>
              <a:rPr lang="en-US" sz="1200" b="1" dirty="0">
                <a:solidFill>
                  <a:srgbClr val="1689CA"/>
                </a:solidFill>
                <a:latin typeface="Arial" panose="020B0604020202020204" pitchFamily="34" charset="0"/>
                <a:cs typeface="Arial" panose="020B0604020202020204" pitchFamily="34" charset="0"/>
              </a:rPr>
              <a:t>Whatever your ambition, outlook or budget, we have a solution to </a:t>
            </a:r>
            <a:r>
              <a:rPr lang="en-US" sz="1200" b="1" dirty="0" smtClean="0">
                <a:solidFill>
                  <a:srgbClr val="1689CA"/>
                </a:solidFill>
                <a:latin typeface="Arial" panose="020B0604020202020204" pitchFamily="34" charset="0"/>
                <a:cs typeface="Arial" panose="020B0604020202020204" pitchFamily="34" charset="0"/>
              </a:rPr>
              <a:t>assist </a:t>
            </a:r>
            <a:r>
              <a:rPr lang="en-US" sz="1200" b="1" dirty="0">
                <a:solidFill>
                  <a:srgbClr val="1689CA"/>
                </a:solidFill>
                <a:latin typeface="Arial" panose="020B0604020202020204" pitchFamily="34" charset="0"/>
                <a:cs typeface="Arial" panose="020B0604020202020204" pitchFamily="34" charset="0"/>
              </a:rPr>
              <a:t>you in being more efficient, more productive and more profitable!</a:t>
            </a:r>
            <a:endParaRPr lang="de-DE" sz="1200" b="1" dirty="0">
              <a:solidFill>
                <a:srgbClr val="1689CA"/>
              </a:solidFill>
              <a:latin typeface="Arial" panose="020B0604020202020204" pitchFamily="34" charset="0"/>
              <a:cs typeface="Arial" panose="020B0604020202020204" pitchFamily="34" charset="0"/>
            </a:endParaRPr>
          </a:p>
        </p:txBody>
      </p:sp>
      <p:sp>
        <p:nvSpPr>
          <p:cNvPr id="63" name="Rectangle 62"/>
          <p:cNvSpPr/>
          <p:nvPr/>
        </p:nvSpPr>
        <p:spPr>
          <a:xfrm>
            <a:off x="1219319" y="7197805"/>
            <a:ext cx="2598306" cy="923330"/>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Find the right printing solution for your</a:t>
            </a:r>
          </a:p>
          <a:p>
            <a:r>
              <a:rPr lang="en-US" sz="900" b="1" spc="-20" dirty="0">
                <a:solidFill>
                  <a:srgbClr val="1689CA"/>
                </a:solidFill>
                <a:latin typeface="Arial" panose="020B0604020202020204" pitchFamily="34" charset="0"/>
                <a:cs typeface="Arial" panose="020B0604020202020204" pitchFamily="34" charset="0"/>
              </a:rPr>
              <a:t>business size or type </a:t>
            </a:r>
          </a:p>
          <a:p>
            <a:r>
              <a:rPr lang="en-US" sz="900" spc="-20" dirty="0">
                <a:solidFill>
                  <a:srgbClr val="6D6E71"/>
                </a:solidFill>
                <a:latin typeface="Arial" panose="020B0604020202020204" pitchFamily="34" charset="0"/>
                <a:cs typeface="Arial" panose="020B0604020202020204" pitchFamily="34" charset="0"/>
              </a:rPr>
              <a:t>As a global technology leader, Samsung</a:t>
            </a:r>
          </a:p>
          <a:p>
            <a:r>
              <a:rPr lang="en-US" sz="900" spc="-20" dirty="0">
                <a:solidFill>
                  <a:srgbClr val="6D6E71"/>
                </a:solidFill>
                <a:latin typeface="Arial" panose="020B0604020202020204" pitchFamily="34" charset="0"/>
                <a:cs typeface="Arial" panose="020B0604020202020204" pitchFamily="34" charset="0"/>
              </a:rPr>
              <a:t>leverages its broad industry expertise to provide print solutions that support the needs of various types of clients.</a:t>
            </a:r>
            <a:endParaRPr lang="de-DE" sz="900" spc="-20" dirty="0">
              <a:solidFill>
                <a:srgbClr val="6D6E71"/>
              </a:solidFill>
              <a:latin typeface="Arial" panose="020B0604020202020204" pitchFamily="34" charset="0"/>
              <a:cs typeface="Arial" panose="020B0604020202020204" pitchFamily="34" charset="0"/>
            </a:endParaRPr>
          </a:p>
        </p:txBody>
      </p:sp>
      <p:sp>
        <p:nvSpPr>
          <p:cNvPr id="64" name="Rectangle 63"/>
          <p:cNvSpPr/>
          <p:nvPr/>
        </p:nvSpPr>
        <p:spPr>
          <a:xfrm>
            <a:off x="1223356" y="8070007"/>
            <a:ext cx="2598306" cy="923330"/>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Save on printing like never before </a:t>
            </a:r>
          </a:p>
          <a:p>
            <a:r>
              <a:rPr lang="en-US" sz="900" spc="-20" dirty="0">
                <a:solidFill>
                  <a:srgbClr val="6D6E71"/>
                </a:solidFill>
                <a:latin typeface="Arial" panose="020B0604020202020204" pitchFamily="34" charset="0"/>
                <a:cs typeface="Arial" panose="020B0604020202020204" pitchFamily="34" charset="0"/>
              </a:rPr>
              <a:t>Our printing solutions are not just cost-effective and reliable hardware; they can help you improve operational efficiency and business productivity with advanced features such as fleet management and document distribution.</a:t>
            </a:r>
            <a:endParaRPr lang="de-DE" sz="900" spc="-20" dirty="0">
              <a:solidFill>
                <a:srgbClr val="6D6E71"/>
              </a:solidFill>
              <a:latin typeface="Arial" panose="020B0604020202020204" pitchFamily="34" charset="0"/>
              <a:cs typeface="Arial" panose="020B0604020202020204" pitchFamily="34" charset="0"/>
            </a:endParaRPr>
          </a:p>
        </p:txBody>
      </p:sp>
      <p:sp>
        <p:nvSpPr>
          <p:cNvPr id="66" name="Rectangle 65"/>
          <p:cNvSpPr/>
          <p:nvPr/>
        </p:nvSpPr>
        <p:spPr>
          <a:xfrm>
            <a:off x="4433390" y="8063956"/>
            <a:ext cx="2598306" cy="784830"/>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Safeguard important information with</a:t>
            </a:r>
          </a:p>
          <a:p>
            <a:r>
              <a:rPr lang="en-US" sz="900" b="1" spc="-20" dirty="0">
                <a:solidFill>
                  <a:srgbClr val="1689CA"/>
                </a:solidFill>
                <a:latin typeface="Arial" panose="020B0604020202020204" pitchFamily="34" charset="0"/>
                <a:cs typeface="Arial" panose="020B0604020202020204" pitchFamily="34" charset="0"/>
              </a:rPr>
              <a:t>innovative tools </a:t>
            </a:r>
          </a:p>
          <a:p>
            <a:r>
              <a:rPr lang="en-US" sz="900" spc="-20" dirty="0">
                <a:solidFill>
                  <a:srgbClr val="6D6E71"/>
                </a:solidFill>
                <a:latin typeface="Arial" panose="020B0604020202020204" pitchFamily="34" charset="0"/>
                <a:cs typeface="Arial" panose="020B0604020202020204" pitchFamily="34" charset="0"/>
              </a:rPr>
              <a:t>We integrate Samsung printing solutions to help protect your valuable information and prevent security compliance issues.</a:t>
            </a:r>
            <a:endParaRPr lang="de-DE" sz="900" spc="-20" dirty="0">
              <a:solidFill>
                <a:srgbClr val="EC008C"/>
              </a:solidFill>
              <a:latin typeface="Arial" panose="020B0604020202020204" pitchFamily="34" charset="0"/>
              <a:cs typeface="Arial" panose="020B0604020202020204" pitchFamily="34" charset="0"/>
            </a:endParaRPr>
          </a:p>
        </p:txBody>
      </p:sp>
      <p:sp>
        <p:nvSpPr>
          <p:cNvPr id="67" name="Rectangle 66"/>
          <p:cNvSpPr/>
          <p:nvPr/>
        </p:nvSpPr>
        <p:spPr>
          <a:xfrm>
            <a:off x="4400850" y="7197805"/>
            <a:ext cx="2411480" cy="784830"/>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Empower the workforce with increased</a:t>
            </a:r>
          </a:p>
          <a:p>
            <a:r>
              <a:rPr lang="en-US" sz="900" b="1" spc="-20" dirty="0">
                <a:solidFill>
                  <a:srgbClr val="1689CA"/>
                </a:solidFill>
                <a:latin typeface="Arial" panose="020B0604020202020204" pitchFamily="34" charset="0"/>
                <a:cs typeface="Arial" panose="020B0604020202020204" pitchFamily="34" charset="0"/>
              </a:rPr>
              <a:t>productivity </a:t>
            </a:r>
          </a:p>
          <a:p>
            <a:r>
              <a:rPr lang="en-US" sz="900" spc="-20" dirty="0">
                <a:solidFill>
                  <a:srgbClr val="6D6E71"/>
                </a:solidFill>
                <a:latin typeface="Arial" panose="020B0604020202020204" pitchFamily="34" charset="0"/>
                <a:cs typeface="Arial" panose="020B0604020202020204" pitchFamily="34" charset="0"/>
              </a:rPr>
              <a:t>We help you save time and boost productivity with improved workflows through document digitalization.</a:t>
            </a:r>
            <a:endParaRPr lang="de-DE" sz="900" spc="-20" dirty="0">
              <a:solidFill>
                <a:srgbClr val="EC008C"/>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19588"/>
          <a:stretch/>
        </p:blipFill>
        <p:spPr>
          <a:xfrm>
            <a:off x="4393594" y="100503"/>
            <a:ext cx="2803795" cy="3486802"/>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t="25626" b="47881"/>
          <a:stretch/>
        </p:blipFill>
        <p:spPr>
          <a:xfrm>
            <a:off x="1366556" y="3657259"/>
            <a:ext cx="1424724" cy="377463"/>
          </a:xfrm>
          <a:prstGeom prst="rect">
            <a:avLst/>
          </a:prstGeom>
        </p:spPr>
      </p:pic>
      <p:sp>
        <p:nvSpPr>
          <p:cNvPr id="41" name="Rectangle 40"/>
          <p:cNvSpPr/>
          <p:nvPr/>
        </p:nvSpPr>
        <p:spPr>
          <a:xfrm>
            <a:off x="3839606" y="3617954"/>
            <a:ext cx="3168000" cy="290664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tangle 43"/>
          <p:cNvSpPr/>
          <p:nvPr/>
        </p:nvSpPr>
        <p:spPr>
          <a:xfrm>
            <a:off x="4058697" y="5505344"/>
            <a:ext cx="2934368" cy="923330"/>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At </a:t>
            </a:r>
            <a:r>
              <a:rPr lang="en-US" sz="900" spc="-20" dirty="0">
                <a:solidFill>
                  <a:srgbClr val="EC008C"/>
                </a:solidFill>
                <a:latin typeface="Arial" panose="020B0604020202020204" pitchFamily="34" charset="0"/>
                <a:cs typeface="Arial" panose="020B0604020202020204" pitchFamily="34" charset="0"/>
              </a:rPr>
              <a:t>Company name</a:t>
            </a:r>
            <a:r>
              <a:rPr lang="en-US" sz="900" spc="-20" dirty="0">
                <a:solidFill>
                  <a:srgbClr val="6D6E71"/>
                </a:solidFill>
                <a:latin typeface="Arial" panose="020B0604020202020204" pitchFamily="34" charset="0"/>
                <a:cs typeface="Arial" panose="020B0604020202020204" pitchFamily="34" charset="0"/>
              </a:rPr>
              <a:t>, we take the time to understand individual customer requirements to ensure that our customers’ changing needs are at the heart of our business. Our partnership with Samsung ensures we can develop innovative solutions for customers, as well as deliver the best value for money.</a:t>
            </a:r>
            <a:endParaRPr lang="de-DE" sz="900" spc="-20" dirty="0">
              <a:solidFill>
                <a:srgbClr val="6D6E7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4064" y="3712354"/>
            <a:ext cx="514130" cy="51413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893" y="7259050"/>
            <a:ext cx="504000" cy="5040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260" y="8121135"/>
            <a:ext cx="504000" cy="5040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4496" y="7259050"/>
            <a:ext cx="504000" cy="5040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5526" y="8106294"/>
            <a:ext cx="504000" cy="504000"/>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val="0"/>
              </a:ext>
            </a:extLst>
          </a:blip>
          <a:srcRect t="35498" b="38184"/>
          <a:stretch/>
        </p:blipFill>
        <p:spPr>
          <a:xfrm>
            <a:off x="848394" y="4029074"/>
            <a:ext cx="2461048" cy="647701"/>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0088" y="2953751"/>
            <a:ext cx="2104593" cy="2104593"/>
          </a:xfrm>
          <a:prstGeom prst="rect">
            <a:avLst/>
          </a:prstGeom>
        </p:spPr>
      </p:pic>
      <p:sp>
        <p:nvSpPr>
          <p:cNvPr id="31" name="Rectangle 30"/>
          <p:cNvSpPr/>
          <p:nvPr/>
        </p:nvSpPr>
        <p:spPr>
          <a:xfrm>
            <a:off x="841731" y="4874392"/>
            <a:ext cx="546737" cy="307777"/>
          </a:xfrm>
          <a:prstGeom prst="rect">
            <a:avLst/>
          </a:prstGeom>
        </p:spPr>
        <p:txBody>
          <a:bodyPr wrap="square">
            <a:spAutoFit/>
          </a:bodyPr>
          <a:lstStyle/>
          <a:p>
            <a:r>
              <a:rPr lang="de-DE" sz="1400" b="1" dirty="0" err="1" smtClean="0">
                <a:solidFill>
                  <a:srgbClr val="1689CA"/>
                </a:solidFill>
                <a:latin typeface="Arial" panose="020B0604020202020204" pitchFamily="34" charset="0"/>
                <a:cs typeface="Arial" panose="020B0604020202020204" pitchFamily="34" charset="0"/>
              </a:rPr>
              <a:t>No</a:t>
            </a:r>
            <a:r>
              <a:rPr lang="de-DE" sz="1400" b="1" dirty="0" smtClean="0">
                <a:solidFill>
                  <a:srgbClr val="1689CA"/>
                </a:solidFill>
                <a:latin typeface="Arial" panose="020B0604020202020204" pitchFamily="34" charset="0"/>
                <a:cs typeface="Arial" panose="020B0604020202020204" pitchFamily="34" charset="0"/>
              </a:rPr>
              <a:t>.</a:t>
            </a:r>
            <a:endParaRPr lang="de-DE" sz="1400" b="1" dirty="0">
              <a:solidFill>
                <a:srgbClr val="1689CA"/>
              </a:solidFill>
              <a:latin typeface="Arial" panose="020B0604020202020204" pitchFamily="34" charset="0"/>
              <a:cs typeface="Arial" panose="020B0604020202020204" pitchFamily="34" charset="0"/>
            </a:endParaRPr>
          </a:p>
        </p:txBody>
      </p:sp>
      <p:sp>
        <p:nvSpPr>
          <p:cNvPr id="32" name="Rectangle 31"/>
          <p:cNvSpPr/>
          <p:nvPr/>
        </p:nvSpPr>
        <p:spPr>
          <a:xfrm>
            <a:off x="1126869" y="4749306"/>
            <a:ext cx="526422" cy="492443"/>
          </a:xfrm>
          <a:prstGeom prst="rect">
            <a:avLst/>
          </a:prstGeom>
        </p:spPr>
        <p:txBody>
          <a:bodyPr wrap="square">
            <a:spAutoFit/>
          </a:bodyPr>
          <a:lstStyle/>
          <a:p>
            <a:r>
              <a:rPr lang="de-DE" sz="2600" b="1" dirty="0" smtClean="0">
                <a:solidFill>
                  <a:srgbClr val="1689CA"/>
                </a:solidFill>
                <a:latin typeface="Arial" panose="020B0604020202020204" pitchFamily="34" charset="0"/>
                <a:cs typeface="Arial" panose="020B0604020202020204" pitchFamily="34" charset="0"/>
              </a:rPr>
              <a:t>1</a:t>
            </a:r>
            <a:endParaRPr lang="de-DE" sz="2600" b="1" dirty="0">
              <a:solidFill>
                <a:srgbClr val="1689CA"/>
              </a:solidFill>
              <a:latin typeface="Arial" panose="020B0604020202020204" pitchFamily="34" charset="0"/>
              <a:cs typeface="Arial" panose="020B0604020202020204" pitchFamily="34" charset="0"/>
            </a:endParaRPr>
          </a:p>
        </p:txBody>
      </p:sp>
      <p:sp>
        <p:nvSpPr>
          <p:cNvPr id="33" name="Rectangle 32"/>
          <p:cNvSpPr/>
          <p:nvPr/>
        </p:nvSpPr>
        <p:spPr>
          <a:xfrm>
            <a:off x="592608" y="5274015"/>
            <a:ext cx="330589" cy="492443"/>
          </a:xfrm>
          <a:prstGeom prst="rect">
            <a:avLst/>
          </a:prstGeom>
        </p:spPr>
        <p:txBody>
          <a:bodyPr wrap="square">
            <a:spAutoFit/>
          </a:bodyPr>
          <a:lstStyle/>
          <a:p>
            <a:r>
              <a:rPr lang="de-DE" sz="2600" b="1" dirty="0" smtClean="0">
                <a:solidFill>
                  <a:srgbClr val="1689CA"/>
                </a:solidFill>
                <a:latin typeface="Arial" panose="020B0604020202020204" pitchFamily="34" charset="0"/>
                <a:cs typeface="Arial" panose="020B0604020202020204" pitchFamily="34" charset="0"/>
              </a:rPr>
              <a:t>2</a:t>
            </a:r>
            <a:endParaRPr lang="de-DE" sz="2600" b="1" dirty="0">
              <a:solidFill>
                <a:srgbClr val="1689CA"/>
              </a:solidFill>
              <a:latin typeface="Arial" panose="020B0604020202020204" pitchFamily="34" charset="0"/>
              <a:cs typeface="Arial" panose="020B0604020202020204" pitchFamily="34" charset="0"/>
            </a:endParaRPr>
          </a:p>
        </p:txBody>
      </p:sp>
      <p:sp>
        <p:nvSpPr>
          <p:cNvPr id="34" name="Rectangle 33"/>
          <p:cNvSpPr/>
          <p:nvPr/>
        </p:nvSpPr>
        <p:spPr>
          <a:xfrm>
            <a:off x="806495" y="5330087"/>
            <a:ext cx="432362" cy="307777"/>
          </a:xfrm>
          <a:prstGeom prst="rect">
            <a:avLst/>
          </a:prstGeom>
        </p:spPr>
        <p:txBody>
          <a:bodyPr wrap="square">
            <a:spAutoFit/>
          </a:bodyPr>
          <a:lstStyle/>
          <a:p>
            <a:r>
              <a:rPr lang="de-DE" sz="1400" b="1" dirty="0" err="1" smtClean="0">
                <a:solidFill>
                  <a:srgbClr val="1689CA"/>
                </a:solidFill>
                <a:latin typeface="Arial" panose="020B0604020202020204" pitchFamily="34" charset="0"/>
                <a:cs typeface="Arial" panose="020B0604020202020204" pitchFamily="34" charset="0"/>
              </a:rPr>
              <a:t>nd</a:t>
            </a:r>
            <a:endParaRPr lang="de-DE" sz="1400" b="1" dirty="0">
              <a:solidFill>
                <a:srgbClr val="1689CA"/>
              </a:solidFill>
              <a:latin typeface="Arial" panose="020B0604020202020204" pitchFamily="34" charset="0"/>
              <a:cs typeface="Arial" panose="020B0604020202020204" pitchFamily="34" charset="0"/>
            </a:endParaRPr>
          </a:p>
        </p:txBody>
      </p:sp>
      <p:sp>
        <p:nvSpPr>
          <p:cNvPr id="35" name="Rectangle 34"/>
          <p:cNvSpPr/>
          <p:nvPr/>
        </p:nvSpPr>
        <p:spPr>
          <a:xfrm>
            <a:off x="2307096" y="5237238"/>
            <a:ext cx="330589" cy="492443"/>
          </a:xfrm>
          <a:prstGeom prst="rect">
            <a:avLst/>
          </a:prstGeom>
        </p:spPr>
        <p:txBody>
          <a:bodyPr wrap="square">
            <a:spAutoFit/>
          </a:bodyPr>
          <a:lstStyle/>
          <a:p>
            <a:r>
              <a:rPr lang="de-DE" sz="2600" b="1" dirty="0" smtClean="0">
                <a:solidFill>
                  <a:srgbClr val="1689CA"/>
                </a:solidFill>
                <a:latin typeface="Arial" panose="020B0604020202020204" pitchFamily="34" charset="0"/>
                <a:cs typeface="Arial" panose="020B0604020202020204" pitchFamily="34" charset="0"/>
              </a:rPr>
              <a:t>7</a:t>
            </a:r>
            <a:endParaRPr lang="de-DE" sz="2600" b="1" dirty="0">
              <a:solidFill>
                <a:srgbClr val="1689CA"/>
              </a:solidFill>
              <a:latin typeface="Arial" panose="020B0604020202020204" pitchFamily="34" charset="0"/>
              <a:cs typeface="Arial" panose="020B0604020202020204" pitchFamily="34" charset="0"/>
            </a:endParaRPr>
          </a:p>
        </p:txBody>
      </p:sp>
      <p:sp>
        <p:nvSpPr>
          <p:cNvPr id="36" name="Rectangle 35"/>
          <p:cNvSpPr/>
          <p:nvPr/>
        </p:nvSpPr>
        <p:spPr>
          <a:xfrm>
            <a:off x="2518472" y="5280418"/>
            <a:ext cx="432362" cy="307777"/>
          </a:xfrm>
          <a:prstGeom prst="rect">
            <a:avLst/>
          </a:prstGeom>
        </p:spPr>
        <p:txBody>
          <a:bodyPr wrap="square">
            <a:spAutoFit/>
          </a:bodyPr>
          <a:lstStyle/>
          <a:p>
            <a:r>
              <a:rPr lang="de-DE" sz="1400" b="1" dirty="0" err="1" smtClean="0">
                <a:solidFill>
                  <a:srgbClr val="1689CA"/>
                </a:solidFill>
                <a:latin typeface="Arial" panose="020B0604020202020204" pitchFamily="34" charset="0"/>
                <a:cs typeface="Arial" panose="020B0604020202020204" pitchFamily="34" charset="0"/>
              </a:rPr>
              <a:t>th</a:t>
            </a:r>
            <a:endParaRPr lang="de-DE" sz="1400" b="1" dirty="0">
              <a:solidFill>
                <a:srgbClr val="1689CA"/>
              </a:solidFill>
              <a:latin typeface="Arial" panose="020B0604020202020204" pitchFamily="34" charset="0"/>
              <a:cs typeface="Arial" panose="020B0604020202020204" pitchFamily="34" charset="0"/>
            </a:endParaRPr>
          </a:p>
        </p:txBody>
      </p:sp>
      <p:sp>
        <p:nvSpPr>
          <p:cNvPr id="37" name="Rectangle 36"/>
          <p:cNvSpPr/>
          <p:nvPr/>
        </p:nvSpPr>
        <p:spPr>
          <a:xfrm>
            <a:off x="1464669" y="4806820"/>
            <a:ext cx="1614236" cy="461665"/>
          </a:xfrm>
          <a:prstGeom prst="rect">
            <a:avLst/>
          </a:prstGeom>
        </p:spPr>
        <p:txBody>
          <a:bodyPr wrap="square">
            <a:spAutoFit/>
          </a:bodyPr>
          <a:lstStyle/>
          <a:p>
            <a:r>
              <a:rPr lang="en-US" sz="900" b="1" spc="-20" dirty="0" smtClean="0">
                <a:solidFill>
                  <a:srgbClr val="6D6E71"/>
                </a:solidFill>
                <a:latin typeface="Arial" panose="020B0604020202020204" pitchFamily="34" charset="0"/>
                <a:cs typeface="Arial" panose="020B0604020202020204" pitchFamily="34" charset="0"/>
              </a:rPr>
              <a:t>World’s </a:t>
            </a:r>
            <a:r>
              <a:rPr lang="en-US" sz="900" b="1" spc="-20" dirty="0">
                <a:solidFill>
                  <a:srgbClr val="6D6E71"/>
                </a:solidFill>
                <a:latin typeface="Arial" panose="020B0604020202020204" pitchFamily="34" charset="0"/>
                <a:cs typeface="Arial" panose="020B0604020202020204" pitchFamily="34" charset="0"/>
              </a:rPr>
              <a:t>most sustainable</a:t>
            </a:r>
          </a:p>
          <a:p>
            <a:r>
              <a:rPr lang="en-US" sz="900" b="1" spc="-20" dirty="0">
                <a:solidFill>
                  <a:srgbClr val="6D6E71"/>
                </a:solidFill>
                <a:latin typeface="Arial" panose="020B0604020202020204" pitchFamily="34" charset="0"/>
                <a:cs typeface="Arial" panose="020B0604020202020204" pitchFamily="34" charset="0"/>
              </a:rPr>
              <a:t>technology company</a:t>
            </a:r>
          </a:p>
          <a:p>
            <a:r>
              <a:rPr lang="en-US" sz="600" spc="-20" dirty="0">
                <a:solidFill>
                  <a:srgbClr val="6D6E71"/>
                </a:solidFill>
                <a:latin typeface="Arial" panose="020B0604020202020204" pitchFamily="34" charset="0"/>
                <a:cs typeface="Arial" panose="020B0604020202020204" pitchFamily="34" charset="0"/>
              </a:rPr>
              <a:t>(Dow Jones Sustainability Index, 2011)</a:t>
            </a:r>
            <a:endParaRPr lang="de-DE" sz="600" spc="-20" dirty="0">
              <a:solidFill>
                <a:srgbClr val="6D6E71"/>
              </a:solidFill>
              <a:latin typeface="Arial" panose="020B0604020202020204" pitchFamily="34" charset="0"/>
              <a:cs typeface="Arial" panose="020B0604020202020204" pitchFamily="34" charset="0"/>
            </a:endParaRPr>
          </a:p>
        </p:txBody>
      </p:sp>
      <p:cxnSp>
        <p:nvCxnSpPr>
          <p:cNvPr id="15" name="Straight Connector 14"/>
          <p:cNvCxnSpPr/>
          <p:nvPr/>
        </p:nvCxnSpPr>
        <p:spPr>
          <a:xfrm>
            <a:off x="1445618" y="4855342"/>
            <a:ext cx="0" cy="307777"/>
          </a:xfrm>
          <a:prstGeom prst="line">
            <a:avLst/>
          </a:prstGeom>
          <a:ln>
            <a:solidFill>
              <a:srgbClr val="6D6E7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188443" y="5369692"/>
            <a:ext cx="0" cy="307777"/>
          </a:xfrm>
          <a:prstGeom prst="line">
            <a:avLst/>
          </a:prstGeom>
          <a:ln>
            <a:solidFill>
              <a:srgbClr val="6D6E7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64843" y="5339612"/>
            <a:ext cx="0" cy="307777"/>
          </a:xfrm>
          <a:prstGeom prst="line">
            <a:avLst/>
          </a:prstGeom>
          <a:ln>
            <a:solidFill>
              <a:srgbClr val="6D6E7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225864" y="5288205"/>
            <a:ext cx="1214170" cy="461665"/>
          </a:xfrm>
          <a:prstGeom prst="rect">
            <a:avLst/>
          </a:prstGeom>
        </p:spPr>
        <p:txBody>
          <a:bodyPr wrap="square">
            <a:spAutoFit/>
          </a:bodyPr>
          <a:lstStyle/>
          <a:p>
            <a:r>
              <a:rPr lang="en-US" sz="900" b="1" spc="-20" dirty="0" smtClean="0">
                <a:solidFill>
                  <a:srgbClr val="6D6E71"/>
                </a:solidFill>
                <a:latin typeface="Arial" panose="020B0604020202020204" pitchFamily="34" charset="0"/>
                <a:cs typeface="Arial" panose="020B0604020202020204" pitchFamily="34" charset="0"/>
              </a:rPr>
              <a:t>Second-biggest </a:t>
            </a:r>
            <a:endParaRPr lang="en-US" sz="900" b="1" spc="-20" dirty="0">
              <a:solidFill>
                <a:srgbClr val="6D6E71"/>
              </a:solidFill>
              <a:latin typeface="Arial" panose="020B0604020202020204" pitchFamily="34" charset="0"/>
              <a:cs typeface="Arial" panose="020B0604020202020204" pitchFamily="34" charset="0"/>
            </a:endParaRPr>
          </a:p>
          <a:p>
            <a:r>
              <a:rPr lang="en-US" sz="900" b="1" spc="-20" dirty="0">
                <a:solidFill>
                  <a:srgbClr val="6D6E71"/>
                </a:solidFill>
                <a:latin typeface="Arial" panose="020B0604020202020204" pitchFamily="34" charset="0"/>
                <a:cs typeface="Arial" panose="020B0604020202020204" pitchFamily="34" charset="0"/>
              </a:rPr>
              <a:t>US patent winner</a:t>
            </a:r>
          </a:p>
          <a:p>
            <a:r>
              <a:rPr lang="en-US" sz="600" spc="-20" dirty="0">
                <a:solidFill>
                  <a:srgbClr val="6D6E71"/>
                </a:solidFill>
                <a:latin typeface="Arial" panose="020B0604020202020204" pitchFamily="34" charset="0"/>
                <a:cs typeface="Arial" panose="020B0604020202020204" pitchFamily="34" charset="0"/>
              </a:rPr>
              <a:t>(IFI, 2013)</a:t>
            </a:r>
            <a:endParaRPr lang="de-DE" sz="600" spc="-20" dirty="0">
              <a:solidFill>
                <a:srgbClr val="6D6E71"/>
              </a:solidFill>
              <a:latin typeface="Arial" panose="020B0604020202020204" pitchFamily="34" charset="0"/>
              <a:cs typeface="Arial" panose="020B0604020202020204" pitchFamily="34" charset="0"/>
            </a:endParaRPr>
          </a:p>
        </p:txBody>
      </p:sp>
      <p:sp>
        <p:nvSpPr>
          <p:cNvPr id="47" name="Rectangle 46"/>
          <p:cNvSpPr/>
          <p:nvPr/>
        </p:nvSpPr>
        <p:spPr>
          <a:xfrm>
            <a:off x="2881345" y="5260442"/>
            <a:ext cx="806446" cy="461665"/>
          </a:xfrm>
          <a:prstGeom prst="rect">
            <a:avLst/>
          </a:prstGeom>
        </p:spPr>
        <p:txBody>
          <a:bodyPr wrap="square">
            <a:spAutoFit/>
          </a:bodyPr>
          <a:lstStyle/>
          <a:p>
            <a:r>
              <a:rPr lang="en-US" sz="900" b="1" spc="-20" dirty="0">
                <a:solidFill>
                  <a:srgbClr val="6D6E71"/>
                </a:solidFill>
                <a:latin typeface="Arial" panose="020B0604020202020204" pitchFamily="34" charset="0"/>
                <a:cs typeface="Arial" panose="020B0604020202020204" pitchFamily="34" charset="0"/>
              </a:rPr>
              <a:t>Best global </a:t>
            </a:r>
          </a:p>
          <a:p>
            <a:r>
              <a:rPr lang="en-US" sz="900" b="1" spc="-20" dirty="0">
                <a:solidFill>
                  <a:srgbClr val="6D6E71"/>
                </a:solidFill>
                <a:latin typeface="Arial" panose="020B0604020202020204" pitchFamily="34" charset="0"/>
                <a:cs typeface="Arial" panose="020B0604020202020204" pitchFamily="34" charset="0"/>
              </a:rPr>
              <a:t>brand</a:t>
            </a:r>
          </a:p>
          <a:p>
            <a:r>
              <a:rPr lang="en-US" sz="600" spc="-20" dirty="0">
                <a:solidFill>
                  <a:srgbClr val="6D6E71"/>
                </a:solidFill>
                <a:latin typeface="Arial" panose="020B0604020202020204" pitchFamily="34" charset="0"/>
                <a:cs typeface="Arial" panose="020B0604020202020204" pitchFamily="34" charset="0"/>
              </a:rPr>
              <a:t>(</a:t>
            </a:r>
            <a:r>
              <a:rPr lang="en-US" sz="600" spc="-20" dirty="0" err="1" smtClean="0">
                <a:solidFill>
                  <a:srgbClr val="6D6E71"/>
                </a:solidFill>
                <a:latin typeface="Arial" panose="020B0604020202020204" pitchFamily="34" charset="0"/>
                <a:cs typeface="Arial" panose="020B0604020202020204" pitchFamily="34" charset="0"/>
              </a:rPr>
              <a:t>Interbrand</a:t>
            </a:r>
            <a:r>
              <a:rPr lang="en-US" sz="600" spc="-20" dirty="0">
                <a:solidFill>
                  <a:srgbClr val="6D6E71"/>
                </a:solidFill>
                <a:latin typeface="Arial" panose="020B0604020202020204" pitchFamily="34" charset="0"/>
                <a:cs typeface="Arial" panose="020B0604020202020204" pitchFamily="34" charset="0"/>
              </a:rPr>
              <a:t>, 2014)</a:t>
            </a:r>
            <a:endParaRPr lang="de-DE" sz="600" spc="-20" dirty="0">
              <a:solidFill>
                <a:srgbClr val="6D6E71"/>
              </a:solidFill>
              <a:latin typeface="Arial" panose="020B0604020202020204" pitchFamily="34" charset="0"/>
              <a:cs typeface="Arial" panose="020B0604020202020204" pitchFamily="34" charset="0"/>
            </a:endParaRPr>
          </a:p>
        </p:txBody>
      </p:sp>
      <p:pic>
        <p:nvPicPr>
          <p:cNvPr id="49" name="Picture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3534" y="9630505"/>
            <a:ext cx="916749" cy="916749"/>
          </a:xfrm>
          <a:prstGeom prst="rect">
            <a:avLst/>
          </a:prstGeom>
        </p:spPr>
      </p:pic>
      <p:pic>
        <p:nvPicPr>
          <p:cNvPr id="13" name="Picture 12" descr="A First Class Service.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06398" y="4205637"/>
            <a:ext cx="2721864" cy="1136904"/>
          </a:xfrm>
          <a:prstGeom prst="rect">
            <a:avLst/>
          </a:prstGeom>
        </p:spPr>
      </p:pic>
    </p:spTree>
    <p:extLst>
      <p:ext uri="{BB962C8B-B14F-4D97-AF65-F5344CB8AC3E}">
        <p14:creationId xmlns:p14="http://schemas.microsoft.com/office/powerpoint/2010/main" val="1924391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560561" y="2025035"/>
            <a:ext cx="6472440" cy="755271"/>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tangle 44"/>
          <p:cNvSpPr/>
          <p:nvPr/>
        </p:nvSpPr>
        <p:spPr>
          <a:xfrm>
            <a:off x="519889" y="2888523"/>
            <a:ext cx="3168000" cy="2331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p:cNvSpPr/>
          <p:nvPr/>
        </p:nvSpPr>
        <p:spPr>
          <a:xfrm>
            <a:off x="605838" y="4558148"/>
            <a:ext cx="2934368" cy="646331"/>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We </a:t>
            </a:r>
            <a:r>
              <a:rPr lang="en-US" sz="900" spc="-20" dirty="0" smtClean="0">
                <a:solidFill>
                  <a:srgbClr val="6D6E71"/>
                </a:solidFill>
                <a:latin typeface="Arial" panose="020B0604020202020204" pitchFamily="34" charset="0"/>
                <a:cs typeface="Arial" panose="020B0604020202020204" pitchFamily="34" charset="0"/>
              </a:rPr>
              <a:t>offer </a:t>
            </a:r>
            <a:r>
              <a:rPr lang="en-US" sz="900" spc="-20" dirty="0">
                <a:solidFill>
                  <a:srgbClr val="6D6E71"/>
                </a:solidFill>
                <a:latin typeface="Arial" panose="020B0604020202020204" pitchFamily="34" charset="0"/>
                <a:cs typeface="Arial" panose="020B0604020202020204" pitchFamily="34" charset="0"/>
              </a:rPr>
              <a:t>a range of innovative hardware choices from A4 to A3 MFPs that deliver fast performance, professional-quality output, </a:t>
            </a:r>
            <a:r>
              <a:rPr lang="en-US" sz="900" spc="-20" dirty="0" smtClean="0">
                <a:solidFill>
                  <a:srgbClr val="6D6E71"/>
                </a:solidFill>
                <a:latin typeface="Arial" panose="020B0604020202020204" pitchFamily="34" charset="0"/>
                <a:cs typeface="Arial" panose="020B0604020202020204" pitchFamily="34" charset="0"/>
              </a:rPr>
              <a:t>ease-of-use </a:t>
            </a:r>
            <a:r>
              <a:rPr lang="en-US" sz="900" spc="-20" dirty="0">
                <a:solidFill>
                  <a:srgbClr val="6D6E71"/>
                </a:solidFill>
                <a:latin typeface="Arial" panose="020B0604020202020204" pitchFamily="34" charset="0"/>
                <a:cs typeface="Arial" panose="020B0604020202020204" pitchFamily="34" charset="0"/>
              </a:rPr>
              <a:t>and secure performance.</a:t>
            </a:r>
            <a:endParaRPr lang="de-DE" sz="900" spc="-20" dirty="0">
              <a:solidFill>
                <a:srgbClr val="6D6E71"/>
              </a:solidFill>
              <a:latin typeface="Arial" panose="020B0604020202020204" pitchFamily="34" charset="0"/>
              <a:cs typeface="Arial" panose="020B0604020202020204" pitchFamily="34" charset="0"/>
            </a:endParaRPr>
          </a:p>
        </p:txBody>
      </p:sp>
      <p:sp>
        <p:nvSpPr>
          <p:cNvPr id="41" name="Rectangle 40"/>
          <p:cNvSpPr/>
          <p:nvPr/>
        </p:nvSpPr>
        <p:spPr>
          <a:xfrm>
            <a:off x="3839606" y="2886439"/>
            <a:ext cx="3168000" cy="2333084"/>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p:cNvSpPr/>
          <p:nvPr/>
        </p:nvSpPr>
        <p:spPr>
          <a:xfrm>
            <a:off x="481712" y="486933"/>
            <a:ext cx="4539183" cy="461665"/>
          </a:xfrm>
          <a:prstGeom prst="rect">
            <a:avLst/>
          </a:prstGeom>
        </p:spPr>
        <p:txBody>
          <a:bodyPr wrap="square">
            <a:spAutoFit/>
          </a:bodyPr>
          <a:lstStyle/>
          <a:p>
            <a:r>
              <a:rPr lang="en-US" sz="2400" dirty="0">
                <a:solidFill>
                  <a:schemeClr val="bg1"/>
                </a:solidFill>
                <a:latin typeface="Arial" panose="020B0604020202020204" pitchFamily="34" charset="0"/>
                <a:cs typeface="Arial" panose="020B0604020202020204" pitchFamily="34" charset="0"/>
              </a:rPr>
              <a:t>Drive Your Business </a:t>
            </a:r>
            <a:r>
              <a:rPr lang="en-US" sz="2400" dirty="0" smtClean="0">
                <a:solidFill>
                  <a:schemeClr val="bg1"/>
                </a:solidFill>
                <a:latin typeface="Arial" panose="020B0604020202020204" pitchFamily="34" charset="0"/>
                <a:cs typeface="Arial" panose="020B0604020202020204" pitchFamily="34" charset="0"/>
              </a:rPr>
              <a:t>Forward</a:t>
            </a:r>
            <a:endParaRPr lang="en-US" sz="24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19588" b="63838"/>
          <a:stretch/>
        </p:blipFill>
        <p:spPr>
          <a:xfrm>
            <a:off x="4559638" y="221723"/>
            <a:ext cx="2324369" cy="1045309"/>
          </a:xfrm>
          <a:prstGeom prst="rect">
            <a:avLst/>
          </a:prstGeom>
        </p:spPr>
      </p:pic>
      <p:sp>
        <p:nvSpPr>
          <p:cNvPr id="30" name="Rectangle 29"/>
          <p:cNvSpPr/>
          <p:nvPr/>
        </p:nvSpPr>
        <p:spPr>
          <a:xfrm>
            <a:off x="509732" y="873098"/>
            <a:ext cx="3466728" cy="307777"/>
          </a:xfrm>
          <a:prstGeom prst="rect">
            <a:avLst/>
          </a:prstGeom>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With Samsung and </a:t>
            </a:r>
            <a:r>
              <a:rPr lang="en-US" sz="1400" dirty="0">
                <a:solidFill>
                  <a:srgbClr val="EC008C"/>
                </a:solidFill>
                <a:latin typeface="Arial" panose="020B0604020202020204" pitchFamily="34" charset="0"/>
                <a:cs typeface="Arial" panose="020B0604020202020204" pitchFamily="34" charset="0"/>
              </a:rPr>
              <a:t>Company Name</a:t>
            </a:r>
          </a:p>
        </p:txBody>
      </p:sp>
      <p:sp>
        <p:nvSpPr>
          <p:cNvPr id="31" name="Rectangle 30"/>
          <p:cNvSpPr/>
          <p:nvPr/>
        </p:nvSpPr>
        <p:spPr>
          <a:xfrm>
            <a:off x="485030" y="1562177"/>
            <a:ext cx="6263101" cy="276999"/>
          </a:xfrm>
          <a:prstGeom prst="rect">
            <a:avLst/>
          </a:prstGeom>
        </p:spPr>
        <p:txBody>
          <a:bodyPr wrap="square">
            <a:spAutoFit/>
          </a:bodyPr>
          <a:lstStyle/>
          <a:p>
            <a:r>
              <a:rPr lang="en-US" sz="1200" b="1" dirty="0">
                <a:solidFill>
                  <a:srgbClr val="1689CA"/>
                </a:solidFill>
                <a:latin typeface="Arial" panose="020B0604020202020204" pitchFamily="34" charset="0"/>
                <a:cs typeface="Arial" panose="020B0604020202020204" pitchFamily="34" charset="0"/>
              </a:rPr>
              <a:t>Our core values help drive your business forward into the next smart </a:t>
            </a:r>
            <a:r>
              <a:rPr lang="en-US" sz="1200" b="1" dirty="0" smtClean="0">
                <a:solidFill>
                  <a:srgbClr val="1689CA"/>
                </a:solidFill>
                <a:latin typeface="Arial" panose="020B0604020202020204" pitchFamily="34" charset="0"/>
                <a:cs typeface="Arial" panose="020B0604020202020204" pitchFamily="34" charset="0"/>
              </a:rPr>
              <a:t>workplace</a:t>
            </a:r>
            <a:endParaRPr lang="de-DE" sz="1200" b="1" dirty="0">
              <a:solidFill>
                <a:srgbClr val="1689CA"/>
              </a:solidFill>
              <a:latin typeface="Arial" panose="020B0604020202020204" pitchFamily="34" charset="0"/>
              <a:cs typeface="Arial" panose="020B0604020202020204" pitchFamily="34" charset="0"/>
            </a:endParaRPr>
          </a:p>
        </p:txBody>
      </p:sp>
      <p:sp>
        <p:nvSpPr>
          <p:cNvPr id="32" name="Rectangle 31"/>
          <p:cNvSpPr/>
          <p:nvPr/>
        </p:nvSpPr>
        <p:spPr>
          <a:xfrm>
            <a:off x="609578" y="1987908"/>
            <a:ext cx="5674177" cy="769441"/>
          </a:xfrm>
          <a:prstGeom prst="rect">
            <a:avLst/>
          </a:prstGeom>
        </p:spPr>
        <p:txBody>
          <a:bodyPr wrap="square">
            <a:spAutoFit/>
          </a:bodyPr>
          <a:lstStyle/>
          <a:p>
            <a:pPr>
              <a:spcAft>
                <a:spcPts val="600"/>
              </a:spcAft>
            </a:pPr>
            <a:r>
              <a:rPr lang="en-US" sz="1200" b="1" spc="-20" dirty="0">
                <a:solidFill>
                  <a:srgbClr val="1689CA"/>
                </a:solidFill>
                <a:latin typeface="Arial" panose="020B0604020202020204" pitchFamily="34" charset="0"/>
                <a:cs typeface="Arial" panose="020B0604020202020204" pitchFamily="34" charset="0"/>
              </a:rPr>
              <a:t>The market is changing</a:t>
            </a:r>
          </a:p>
          <a:p>
            <a:r>
              <a:rPr lang="en-US" sz="900" spc="-20" dirty="0">
                <a:solidFill>
                  <a:srgbClr val="6D6E71"/>
                </a:solidFill>
                <a:latin typeface="Arial" panose="020B0604020202020204" pitchFamily="34" charset="0"/>
                <a:cs typeface="Arial" panose="020B0604020202020204" pitchFamily="34" charset="0"/>
              </a:rPr>
              <a:t>Priorities have shifted to mobile computing, ease-of-use and cloud connectivity; worldwide revenue for paper-to-digital solutions is expected to increase significantly. Security is also a concern, as most employee mobile devices are connected to corporate networks and almost all enterprises employ a cloud storage solution.</a:t>
            </a:r>
            <a:endParaRPr lang="de-DE" sz="900" spc="-20" dirty="0">
              <a:solidFill>
                <a:srgbClr val="6D6E7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050" y="3037833"/>
            <a:ext cx="504000" cy="504000"/>
          </a:xfrm>
          <a:prstGeom prst="rect">
            <a:avLst/>
          </a:prstGeom>
        </p:spPr>
      </p:pic>
      <p:sp>
        <p:nvSpPr>
          <p:cNvPr id="34" name="Rectangle 33"/>
          <p:cNvSpPr/>
          <p:nvPr/>
        </p:nvSpPr>
        <p:spPr>
          <a:xfrm>
            <a:off x="1199914" y="3095376"/>
            <a:ext cx="2598306" cy="369332"/>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Smart, </a:t>
            </a:r>
            <a:r>
              <a:rPr lang="en-US" sz="900" b="1" spc="-20" dirty="0" smtClean="0">
                <a:solidFill>
                  <a:srgbClr val="1689CA"/>
                </a:solidFill>
                <a:latin typeface="Arial" panose="020B0604020202020204" pitchFamily="34" charset="0"/>
                <a:cs typeface="Arial" panose="020B0604020202020204" pitchFamily="34" charset="0"/>
              </a:rPr>
              <a:t>complete </a:t>
            </a:r>
            <a:r>
              <a:rPr lang="en-US" sz="900" b="1" spc="-20" dirty="0">
                <a:solidFill>
                  <a:srgbClr val="1689CA"/>
                </a:solidFill>
                <a:latin typeface="Arial" panose="020B0604020202020204" pitchFamily="34" charset="0"/>
                <a:cs typeface="Arial" panose="020B0604020202020204" pitchFamily="34" charset="0"/>
              </a:rPr>
              <a:t>p</a:t>
            </a:r>
            <a:r>
              <a:rPr lang="en-US" sz="900" b="1" spc="-20" dirty="0" smtClean="0">
                <a:solidFill>
                  <a:srgbClr val="1689CA"/>
                </a:solidFill>
                <a:latin typeface="Arial" panose="020B0604020202020204" pitchFamily="34" charset="0"/>
                <a:cs typeface="Arial" panose="020B0604020202020204" pitchFamily="34" charset="0"/>
              </a:rPr>
              <a:t>rinter </a:t>
            </a:r>
            <a:r>
              <a:rPr lang="en-US" sz="900" b="1" spc="-20" dirty="0" smtClean="0">
                <a:solidFill>
                  <a:srgbClr val="1689CA"/>
                </a:solidFill>
                <a:latin typeface="Arial" panose="020B0604020202020204" pitchFamily="34" charset="0"/>
                <a:cs typeface="Arial" panose="020B0604020202020204" pitchFamily="34" charset="0"/>
              </a:rPr>
              <a:t>lineup </a:t>
            </a:r>
            <a:endParaRPr lang="en-US" sz="900" b="1" spc="-20" dirty="0">
              <a:solidFill>
                <a:srgbClr val="1689CA"/>
              </a:solidFill>
              <a:latin typeface="Arial" panose="020B0604020202020204" pitchFamily="34" charset="0"/>
              <a:cs typeface="Arial" panose="020B0604020202020204" pitchFamily="34" charset="0"/>
            </a:endParaRPr>
          </a:p>
          <a:p>
            <a:r>
              <a:rPr lang="en-US" sz="900" spc="-20" dirty="0">
                <a:solidFill>
                  <a:srgbClr val="6D6E71"/>
                </a:solidFill>
                <a:latin typeface="Arial" panose="020B0604020202020204" pitchFamily="34" charset="0"/>
                <a:cs typeface="Arial" panose="020B0604020202020204" pitchFamily="34" charset="0"/>
              </a:rPr>
              <a:t>backed by the latest technology</a:t>
            </a:r>
            <a:endParaRPr lang="de-DE" sz="900" spc="-20" dirty="0">
              <a:solidFill>
                <a:srgbClr val="6D6E7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42177"/>
          <a:stretch/>
        </p:blipFill>
        <p:spPr>
          <a:xfrm>
            <a:off x="539975" y="3586993"/>
            <a:ext cx="3167229" cy="91569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2777" y="3034177"/>
            <a:ext cx="503650" cy="503650"/>
          </a:xfrm>
          <a:prstGeom prst="rect">
            <a:avLst/>
          </a:prstGeom>
        </p:spPr>
      </p:pic>
      <p:sp>
        <p:nvSpPr>
          <p:cNvPr id="37" name="Rectangle 36"/>
          <p:cNvSpPr/>
          <p:nvPr/>
        </p:nvSpPr>
        <p:spPr>
          <a:xfrm>
            <a:off x="4558059" y="3085224"/>
            <a:ext cx="2598306" cy="369332"/>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The </a:t>
            </a:r>
            <a:r>
              <a:rPr lang="en-US" sz="900" b="1" spc="-20" dirty="0" smtClean="0">
                <a:solidFill>
                  <a:srgbClr val="1689CA"/>
                </a:solidFill>
                <a:latin typeface="Arial" panose="020B0604020202020204" pitchFamily="34" charset="0"/>
                <a:cs typeface="Arial" panose="020B0604020202020204" pitchFamily="34" charset="0"/>
              </a:rPr>
              <a:t>next </a:t>
            </a:r>
            <a:r>
              <a:rPr lang="en-US" sz="900" b="1" spc="-20" dirty="0">
                <a:solidFill>
                  <a:srgbClr val="1689CA"/>
                </a:solidFill>
                <a:latin typeface="Arial" panose="020B0604020202020204" pitchFamily="34" charset="0"/>
                <a:cs typeface="Arial" panose="020B0604020202020204" pitchFamily="34" charset="0"/>
              </a:rPr>
              <a:t>p</a:t>
            </a:r>
            <a:r>
              <a:rPr lang="en-US" sz="900" b="1" spc="-20" dirty="0" smtClean="0">
                <a:solidFill>
                  <a:srgbClr val="1689CA"/>
                </a:solidFill>
                <a:latin typeface="Arial" panose="020B0604020202020204" pitchFamily="34" charset="0"/>
                <a:cs typeface="Arial" panose="020B0604020202020204" pitchFamily="34" charset="0"/>
              </a:rPr>
              <a:t>rinting </a:t>
            </a:r>
            <a:r>
              <a:rPr lang="en-US" sz="900" b="1" spc="-20" dirty="0">
                <a:solidFill>
                  <a:srgbClr val="1689CA"/>
                </a:solidFill>
                <a:latin typeface="Arial" panose="020B0604020202020204" pitchFamily="34" charset="0"/>
                <a:cs typeface="Arial" panose="020B0604020202020204" pitchFamily="34" charset="0"/>
              </a:rPr>
              <a:t>s</a:t>
            </a:r>
            <a:r>
              <a:rPr lang="en-US" sz="900" b="1" spc="-20" dirty="0" smtClean="0">
                <a:solidFill>
                  <a:srgbClr val="1689CA"/>
                </a:solidFill>
                <a:latin typeface="Arial" panose="020B0604020202020204" pitchFamily="34" charset="0"/>
                <a:cs typeface="Arial" panose="020B0604020202020204" pitchFamily="34" charset="0"/>
              </a:rPr>
              <a:t>olutions </a:t>
            </a:r>
            <a:endParaRPr lang="en-US" sz="900" b="1" spc="-20" dirty="0">
              <a:solidFill>
                <a:srgbClr val="1689CA"/>
              </a:solidFill>
              <a:latin typeface="Arial" panose="020B0604020202020204" pitchFamily="34" charset="0"/>
              <a:cs typeface="Arial" panose="020B0604020202020204" pitchFamily="34" charset="0"/>
            </a:endParaRPr>
          </a:p>
          <a:p>
            <a:r>
              <a:rPr lang="en-US" sz="900" spc="-20" dirty="0">
                <a:solidFill>
                  <a:srgbClr val="6D6E71"/>
                </a:solidFill>
                <a:latin typeface="Arial" panose="020B0604020202020204" pitchFamily="34" charset="0"/>
                <a:cs typeface="Arial" panose="020B0604020202020204" pitchFamily="34" charset="0"/>
              </a:rPr>
              <a:t>that revolutionize the way you work</a:t>
            </a:r>
            <a:endParaRPr lang="de-DE" sz="900" spc="-20" dirty="0">
              <a:solidFill>
                <a:srgbClr val="6D6E71"/>
              </a:solidFill>
              <a:latin typeface="Arial" panose="020B0604020202020204" pitchFamily="34" charset="0"/>
              <a:cs typeface="Arial" panose="020B0604020202020204" pitchFamily="34" charset="0"/>
            </a:endParaRPr>
          </a:p>
        </p:txBody>
      </p:sp>
      <p:sp>
        <p:nvSpPr>
          <p:cNvPr id="38" name="Rectangle 37"/>
          <p:cNvSpPr/>
          <p:nvPr/>
        </p:nvSpPr>
        <p:spPr>
          <a:xfrm>
            <a:off x="3914327" y="4538095"/>
            <a:ext cx="2934368" cy="646331"/>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Not only providing various printing solutions, Samsung has also developed the intuitive, Android™-based Smart UX Center, which we believe will revolutionize the way enterprises use and manage their printers.</a:t>
            </a:r>
            <a:endParaRPr lang="de-DE" sz="900" spc="-20" dirty="0">
              <a:solidFill>
                <a:srgbClr val="6D6E71"/>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t="19530"/>
          <a:stretch/>
        </p:blipFill>
        <p:spPr>
          <a:xfrm>
            <a:off x="5984763" y="3535579"/>
            <a:ext cx="1008302" cy="970661"/>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0740" y="3690509"/>
            <a:ext cx="345937" cy="34593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4251" y="4039930"/>
            <a:ext cx="237076" cy="237076"/>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5461" y="3967719"/>
            <a:ext cx="279323" cy="27932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49068" y="3448549"/>
            <a:ext cx="311050" cy="311050"/>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59169" y="3624050"/>
            <a:ext cx="306848" cy="306848"/>
          </a:xfrm>
          <a:prstGeom prst="rect">
            <a:avLst/>
          </a:prstGeom>
        </p:spPr>
      </p:pic>
      <p:sp>
        <p:nvSpPr>
          <p:cNvPr id="47" name="Rectangle 46"/>
          <p:cNvSpPr/>
          <p:nvPr/>
        </p:nvSpPr>
        <p:spPr>
          <a:xfrm>
            <a:off x="530162" y="5400553"/>
            <a:ext cx="3168000" cy="240669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52726" y="3200714"/>
            <a:ext cx="1543692" cy="1543692"/>
          </a:xfrm>
          <a:prstGeom prst="rect">
            <a:avLst/>
          </a:prstGeom>
        </p:spPr>
      </p:pic>
      <p:sp>
        <p:nvSpPr>
          <p:cNvPr id="48" name="Rectangle 47"/>
          <p:cNvSpPr/>
          <p:nvPr/>
        </p:nvSpPr>
        <p:spPr>
          <a:xfrm>
            <a:off x="3839606" y="5392144"/>
            <a:ext cx="3168000" cy="2409176"/>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2602" y="5478156"/>
            <a:ext cx="504000" cy="504000"/>
          </a:xfrm>
          <a:prstGeom prst="rect">
            <a:avLst/>
          </a:prstGeom>
        </p:spPr>
      </p:pic>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5050" y="5478156"/>
            <a:ext cx="504000" cy="504000"/>
          </a:xfrm>
          <a:prstGeom prst="rect">
            <a:avLst/>
          </a:prstGeom>
        </p:spPr>
      </p:pic>
      <p:sp>
        <p:nvSpPr>
          <p:cNvPr id="51" name="Rectangle 50"/>
          <p:cNvSpPr/>
          <p:nvPr/>
        </p:nvSpPr>
        <p:spPr>
          <a:xfrm>
            <a:off x="1199914" y="5527475"/>
            <a:ext cx="1948833" cy="507831"/>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Convergence </a:t>
            </a:r>
            <a:r>
              <a:rPr lang="en-US" sz="900" b="1" spc="-20" dirty="0" smtClean="0">
                <a:solidFill>
                  <a:srgbClr val="1689CA"/>
                </a:solidFill>
                <a:latin typeface="Arial" panose="020B0604020202020204" pitchFamily="34" charset="0"/>
                <a:cs typeface="Arial" panose="020B0604020202020204" pitchFamily="34" charset="0"/>
              </a:rPr>
              <a:t>offering</a:t>
            </a:r>
            <a:endParaRPr lang="en-US" sz="900" b="1" spc="-20" dirty="0">
              <a:solidFill>
                <a:srgbClr val="1689CA"/>
              </a:solidFill>
              <a:latin typeface="Arial" panose="020B0604020202020204" pitchFamily="34" charset="0"/>
              <a:cs typeface="Arial" panose="020B0604020202020204" pitchFamily="34" charset="0"/>
            </a:endParaRPr>
          </a:p>
          <a:p>
            <a:r>
              <a:rPr lang="en-US" sz="900" spc="-20" dirty="0">
                <a:solidFill>
                  <a:srgbClr val="6D6E71"/>
                </a:solidFill>
                <a:latin typeface="Arial" panose="020B0604020202020204" pitchFamily="34" charset="0"/>
                <a:cs typeface="Arial" panose="020B0604020202020204" pitchFamily="34" charset="0"/>
              </a:rPr>
              <a:t>that enables your mobile workforce</a:t>
            </a:r>
          </a:p>
        </p:txBody>
      </p:sp>
      <p:pic>
        <p:nvPicPr>
          <p:cNvPr id="3" name="Picture 2"/>
          <p:cNvPicPr>
            <a:picLocks noChangeAspect="1"/>
          </p:cNvPicPr>
          <p:nvPr/>
        </p:nvPicPr>
        <p:blipFill rotWithShape="1">
          <a:blip r:embed="rId15" cstate="print">
            <a:extLst>
              <a:ext uri="{28A0092B-C50C-407E-A947-70E740481C1C}">
                <a14:useLocalDpi xmlns:a14="http://schemas.microsoft.com/office/drawing/2010/main" val="0"/>
              </a:ext>
            </a:extLst>
          </a:blip>
          <a:srcRect t="7815" b="25591"/>
          <a:stretch/>
        </p:blipFill>
        <p:spPr>
          <a:xfrm>
            <a:off x="695217" y="6088345"/>
            <a:ext cx="2804400" cy="765949"/>
          </a:xfrm>
          <a:prstGeom prst="rect">
            <a:avLst/>
          </a:prstGeom>
        </p:spPr>
      </p:pic>
      <p:sp>
        <p:nvSpPr>
          <p:cNvPr id="36" name="Rectangle 35"/>
          <p:cNvSpPr/>
          <p:nvPr/>
        </p:nvSpPr>
        <p:spPr>
          <a:xfrm>
            <a:off x="603934" y="6926290"/>
            <a:ext cx="2965700" cy="784830"/>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Samsung is the only company that has both the complete IT ecosystem and the industry-leading mobile solution technology in which your employees are mobile, untethered to their desktop, and able to create, view, share and print information at any time from anywhere.</a:t>
            </a:r>
            <a:endParaRPr lang="de-DE" sz="900" spc="-20" dirty="0">
              <a:solidFill>
                <a:srgbClr val="6D6E71"/>
              </a:solidFill>
              <a:latin typeface="Arial" panose="020B0604020202020204" pitchFamily="34" charset="0"/>
              <a:cs typeface="Arial" panose="020B0604020202020204" pitchFamily="34" charset="0"/>
            </a:endParaRPr>
          </a:p>
        </p:txBody>
      </p:sp>
      <p:sp>
        <p:nvSpPr>
          <p:cNvPr id="39" name="Rectangle 38"/>
          <p:cNvSpPr/>
          <p:nvPr/>
        </p:nvSpPr>
        <p:spPr>
          <a:xfrm>
            <a:off x="4558059" y="5515440"/>
            <a:ext cx="2197966" cy="369332"/>
          </a:xfrm>
          <a:prstGeom prst="rect">
            <a:avLst/>
          </a:prstGeom>
        </p:spPr>
        <p:txBody>
          <a:bodyPr wrap="square">
            <a:spAutoFit/>
          </a:bodyPr>
          <a:lstStyle/>
          <a:p>
            <a:r>
              <a:rPr lang="en-US" sz="900" b="1" spc="-20" dirty="0">
                <a:solidFill>
                  <a:srgbClr val="1689CA"/>
                </a:solidFill>
                <a:latin typeface="Arial" panose="020B0604020202020204" pitchFamily="34" charset="0"/>
                <a:cs typeface="Arial" panose="020B0604020202020204" pitchFamily="34" charset="0"/>
              </a:rPr>
              <a:t>Unsurpassed </a:t>
            </a:r>
            <a:r>
              <a:rPr lang="en-US" sz="900" b="1" spc="-20" dirty="0" smtClean="0">
                <a:solidFill>
                  <a:srgbClr val="1689CA"/>
                </a:solidFill>
                <a:latin typeface="Arial" panose="020B0604020202020204" pitchFamily="34" charset="0"/>
                <a:cs typeface="Arial" panose="020B0604020202020204" pitchFamily="34" charset="0"/>
              </a:rPr>
              <a:t>reliability </a:t>
            </a:r>
            <a:r>
              <a:rPr lang="en-US" sz="900" b="1" spc="-20" dirty="0">
                <a:solidFill>
                  <a:srgbClr val="1689CA"/>
                </a:solidFill>
                <a:latin typeface="Arial" panose="020B0604020202020204" pitchFamily="34" charset="0"/>
                <a:cs typeface="Arial" panose="020B0604020202020204" pitchFamily="34" charset="0"/>
              </a:rPr>
              <a:t>and </a:t>
            </a:r>
            <a:r>
              <a:rPr lang="en-US" sz="900" b="1" spc="-20" dirty="0" smtClean="0">
                <a:solidFill>
                  <a:srgbClr val="1689CA"/>
                </a:solidFill>
                <a:latin typeface="Arial" panose="020B0604020202020204" pitchFamily="34" charset="0"/>
                <a:cs typeface="Arial" panose="020B0604020202020204" pitchFamily="34" charset="0"/>
              </a:rPr>
              <a:t>support </a:t>
            </a:r>
            <a:endParaRPr lang="en-US" sz="900" b="1" spc="-20" dirty="0">
              <a:solidFill>
                <a:srgbClr val="1689CA"/>
              </a:solidFill>
              <a:latin typeface="Arial" panose="020B0604020202020204" pitchFamily="34" charset="0"/>
              <a:cs typeface="Arial" panose="020B0604020202020204" pitchFamily="34" charset="0"/>
            </a:endParaRPr>
          </a:p>
          <a:p>
            <a:r>
              <a:rPr lang="en-US" sz="900" spc="-20" dirty="0">
                <a:solidFill>
                  <a:srgbClr val="6D6E71"/>
                </a:solidFill>
                <a:latin typeface="Arial" panose="020B0604020202020204" pitchFamily="34" charset="0"/>
                <a:cs typeface="Arial" panose="020B0604020202020204" pitchFamily="34" charset="0"/>
              </a:rPr>
              <a:t>keep your business working</a:t>
            </a:r>
          </a:p>
        </p:txBody>
      </p:sp>
      <p:pic>
        <p:nvPicPr>
          <p:cNvPr id="4" name="Picture 3"/>
          <p:cNvPicPr>
            <a:picLocks noChangeAspect="1"/>
          </p:cNvPicPr>
          <p:nvPr/>
        </p:nvPicPr>
        <p:blipFill rotWithShape="1">
          <a:blip r:embed="rId16" cstate="print">
            <a:extLst>
              <a:ext uri="{28A0092B-C50C-407E-A947-70E740481C1C}">
                <a14:useLocalDpi xmlns:a14="http://schemas.microsoft.com/office/drawing/2010/main" val="0"/>
              </a:ext>
            </a:extLst>
          </a:blip>
          <a:srcRect t="35832" b="16124"/>
          <a:stretch/>
        </p:blipFill>
        <p:spPr>
          <a:xfrm>
            <a:off x="5006487" y="6129837"/>
            <a:ext cx="986580" cy="711000"/>
          </a:xfrm>
          <a:prstGeom prst="rect">
            <a:avLst/>
          </a:prstGeom>
        </p:spPr>
      </p:pic>
      <p:pic>
        <p:nvPicPr>
          <p:cNvPr id="5" name="Picture 4"/>
          <p:cNvPicPr>
            <a:picLocks noChangeAspect="1"/>
          </p:cNvPicPr>
          <p:nvPr/>
        </p:nvPicPr>
        <p:blipFill rotWithShape="1">
          <a:blip r:embed="rId17" cstate="print">
            <a:extLst>
              <a:ext uri="{28A0092B-C50C-407E-A947-70E740481C1C}">
                <a14:useLocalDpi xmlns:a14="http://schemas.microsoft.com/office/drawing/2010/main" val="0"/>
              </a:ext>
            </a:extLst>
          </a:blip>
          <a:srcRect l="15098" t="10981" r="31212" b="32804"/>
          <a:stretch/>
        </p:blipFill>
        <p:spPr>
          <a:xfrm>
            <a:off x="4003264" y="6129409"/>
            <a:ext cx="1004834" cy="711000"/>
          </a:xfrm>
          <a:prstGeom prst="rect">
            <a:avLst/>
          </a:prstGeom>
        </p:spPr>
      </p:pic>
      <p:pic>
        <p:nvPicPr>
          <p:cNvPr id="7" name="Picture 6"/>
          <p:cNvPicPr>
            <a:picLocks noChangeAspect="1"/>
          </p:cNvPicPr>
          <p:nvPr/>
        </p:nvPicPr>
        <p:blipFill rotWithShape="1">
          <a:blip r:embed="rId18" cstate="print">
            <a:extLst>
              <a:ext uri="{28A0092B-C50C-407E-A947-70E740481C1C}">
                <a14:useLocalDpi xmlns:a14="http://schemas.microsoft.com/office/drawing/2010/main" val="0"/>
              </a:ext>
            </a:extLst>
          </a:blip>
          <a:srcRect l="5428" r="44479"/>
          <a:stretch/>
        </p:blipFill>
        <p:spPr>
          <a:xfrm>
            <a:off x="5992837" y="6129409"/>
            <a:ext cx="745588" cy="711000"/>
          </a:xfrm>
          <a:prstGeom prst="rect">
            <a:avLst/>
          </a:prstGeom>
        </p:spPr>
      </p:pic>
      <p:sp>
        <p:nvSpPr>
          <p:cNvPr id="42" name="Rectangle 41"/>
          <p:cNvSpPr/>
          <p:nvPr/>
        </p:nvSpPr>
        <p:spPr>
          <a:xfrm>
            <a:off x="3913516" y="6926290"/>
            <a:ext cx="2829660" cy="923330"/>
          </a:xfrm>
          <a:prstGeom prst="rect">
            <a:avLst/>
          </a:prstGeom>
        </p:spPr>
        <p:txBody>
          <a:bodyPr wrap="square">
            <a:spAutoFit/>
          </a:bodyPr>
          <a:lstStyle/>
          <a:p>
            <a:r>
              <a:rPr lang="en-US" sz="900" spc="-20" dirty="0">
                <a:solidFill>
                  <a:srgbClr val="6D6E71"/>
                </a:solidFill>
                <a:latin typeface="Arial" panose="020B0604020202020204" pitchFamily="34" charset="0"/>
                <a:cs typeface="Arial" panose="020B0604020202020204" pitchFamily="34" charset="0"/>
              </a:rPr>
              <a:t>We all know anything that helps our business run more smoothly is priceless, especially when it comes to device management. Backed by reliable performance and available whenever and wherever </a:t>
            </a:r>
            <a:r>
              <a:rPr lang="en-US" sz="900" spc="-20" dirty="0" smtClean="0">
                <a:solidFill>
                  <a:srgbClr val="6D6E71"/>
                </a:solidFill>
                <a:latin typeface="Arial" panose="020B0604020202020204" pitchFamily="34" charset="0"/>
                <a:cs typeface="Arial" panose="020B0604020202020204" pitchFamily="34" charset="0"/>
              </a:rPr>
              <a:t>you need it, </a:t>
            </a:r>
            <a:endParaRPr lang="en-US" sz="900" spc="-20" dirty="0">
              <a:solidFill>
                <a:srgbClr val="6D6E71"/>
              </a:solidFill>
              <a:latin typeface="Arial" panose="020B0604020202020204" pitchFamily="34" charset="0"/>
              <a:cs typeface="Arial" panose="020B0604020202020204" pitchFamily="34" charset="0"/>
            </a:endParaRPr>
          </a:p>
          <a:p>
            <a:r>
              <a:rPr lang="en-US" sz="900" spc="-20" dirty="0">
                <a:solidFill>
                  <a:srgbClr val="6D6E71"/>
                </a:solidFill>
                <a:latin typeface="Arial" panose="020B0604020202020204" pitchFamily="34" charset="0"/>
                <a:cs typeface="Arial" panose="020B0604020202020204" pitchFamily="34" charset="0"/>
              </a:rPr>
              <a:t>we will always respond to your query.</a:t>
            </a:r>
            <a:endParaRPr lang="de-DE" sz="900" spc="-20" dirty="0">
              <a:solidFill>
                <a:srgbClr val="6D6E71"/>
              </a:solidFill>
              <a:latin typeface="Arial" panose="020B0604020202020204" pitchFamily="34" charset="0"/>
              <a:cs typeface="Arial" panose="020B0604020202020204" pitchFamily="34" charset="0"/>
            </a:endParaRPr>
          </a:p>
        </p:txBody>
      </p:sp>
      <p:sp>
        <p:nvSpPr>
          <p:cNvPr id="44" name="Rectangle 43"/>
          <p:cNvSpPr/>
          <p:nvPr/>
        </p:nvSpPr>
        <p:spPr>
          <a:xfrm>
            <a:off x="530162" y="8221471"/>
            <a:ext cx="2979834" cy="276999"/>
          </a:xfrm>
          <a:prstGeom prst="rect">
            <a:avLst/>
          </a:prstGeom>
        </p:spPr>
        <p:txBody>
          <a:bodyPr wrap="square">
            <a:spAutoFit/>
          </a:bodyPr>
          <a:lstStyle/>
          <a:p>
            <a:r>
              <a:rPr lang="en-US" sz="1200" b="1" dirty="0">
                <a:solidFill>
                  <a:srgbClr val="1689CA"/>
                </a:solidFill>
                <a:latin typeface="Arial" panose="020B0604020202020204" pitchFamily="34" charset="0"/>
                <a:cs typeface="Arial" panose="020B0604020202020204" pitchFamily="34" charset="0"/>
              </a:rPr>
              <a:t>Contact us to </a:t>
            </a:r>
            <a:r>
              <a:rPr lang="en-US" sz="1200" b="1" dirty="0" err="1">
                <a:solidFill>
                  <a:srgbClr val="1689CA"/>
                </a:solidFill>
                <a:latin typeface="Arial" panose="020B0604020202020204" pitchFamily="34" charset="0"/>
                <a:cs typeface="Arial" panose="020B0604020202020204" pitchFamily="34" charset="0"/>
              </a:rPr>
              <a:t>smartify</a:t>
            </a:r>
            <a:r>
              <a:rPr lang="en-US" sz="1200" b="1" dirty="0">
                <a:solidFill>
                  <a:srgbClr val="1689CA"/>
                </a:solidFill>
                <a:latin typeface="Arial" panose="020B0604020202020204" pitchFamily="34" charset="0"/>
                <a:cs typeface="Arial" panose="020B0604020202020204" pitchFamily="34" charset="0"/>
              </a:rPr>
              <a:t> your business!</a:t>
            </a:r>
            <a:endParaRPr lang="de-DE" sz="1200" b="1" dirty="0">
              <a:solidFill>
                <a:srgbClr val="1689CA"/>
              </a:solidFill>
              <a:latin typeface="Arial" panose="020B0604020202020204" pitchFamily="34" charset="0"/>
              <a:cs typeface="Arial" panose="020B0604020202020204" pitchFamily="34" charset="0"/>
            </a:endParaRPr>
          </a:p>
        </p:txBody>
      </p:sp>
      <p:sp>
        <p:nvSpPr>
          <p:cNvPr id="46" name="Rectangle 45"/>
          <p:cNvSpPr/>
          <p:nvPr/>
        </p:nvSpPr>
        <p:spPr>
          <a:xfrm>
            <a:off x="530162" y="8514602"/>
            <a:ext cx="6533239" cy="369332"/>
          </a:xfrm>
          <a:prstGeom prst="rect">
            <a:avLst/>
          </a:prstGeom>
        </p:spPr>
        <p:txBody>
          <a:bodyPr wrap="square">
            <a:spAutoFit/>
          </a:bodyPr>
          <a:lstStyle/>
          <a:p>
            <a:r>
              <a:rPr lang="en-US" sz="900" spc="-20" dirty="0">
                <a:solidFill>
                  <a:srgbClr val="EC008C"/>
                </a:solidFill>
                <a:latin typeface="Arial" panose="020B0604020202020204" pitchFamily="34" charset="0"/>
                <a:cs typeface="Arial" panose="020B0604020202020204" pitchFamily="34" charset="0"/>
              </a:rPr>
              <a:t>If you’re interested in talking to us about a new solution for your organization or have </a:t>
            </a:r>
            <a:r>
              <a:rPr lang="en-US" sz="900" spc="-20" dirty="0" smtClean="0">
                <a:solidFill>
                  <a:srgbClr val="EC008C"/>
                </a:solidFill>
                <a:latin typeface="Arial" panose="020B0604020202020204" pitchFamily="34" charset="0"/>
                <a:cs typeface="Arial" panose="020B0604020202020204" pitchFamily="34" charset="0"/>
              </a:rPr>
              <a:t>a question </a:t>
            </a:r>
            <a:r>
              <a:rPr lang="en-US" sz="900" spc="-20" dirty="0">
                <a:solidFill>
                  <a:srgbClr val="EC008C"/>
                </a:solidFill>
                <a:latin typeface="Arial" panose="020B0604020202020204" pitchFamily="34" charset="0"/>
                <a:cs typeface="Arial" panose="020B0604020202020204" pitchFamily="34" charset="0"/>
              </a:rPr>
              <a:t>about any of our services </a:t>
            </a:r>
          </a:p>
          <a:p>
            <a:r>
              <a:rPr lang="en-US" sz="900" spc="-20" dirty="0">
                <a:solidFill>
                  <a:srgbClr val="EC008C"/>
                </a:solidFill>
                <a:latin typeface="Arial" panose="020B0604020202020204" pitchFamily="34" charset="0"/>
                <a:cs typeface="Arial" panose="020B0604020202020204" pitchFamily="34" charset="0"/>
              </a:rPr>
              <a:t>you can reach us using one of the </a:t>
            </a:r>
            <a:r>
              <a:rPr lang="en-US" sz="900" spc="-20" dirty="0" smtClean="0">
                <a:solidFill>
                  <a:srgbClr val="EC008C"/>
                </a:solidFill>
                <a:latin typeface="Arial" panose="020B0604020202020204" pitchFamily="34" charset="0"/>
                <a:cs typeface="Arial" panose="020B0604020202020204" pitchFamily="34" charset="0"/>
              </a:rPr>
              <a:t>ways </a:t>
            </a:r>
            <a:r>
              <a:rPr lang="en-US" sz="900" spc="-20" dirty="0">
                <a:solidFill>
                  <a:srgbClr val="EC008C"/>
                </a:solidFill>
                <a:latin typeface="Arial" panose="020B0604020202020204" pitchFamily="34" charset="0"/>
                <a:cs typeface="Arial" panose="020B0604020202020204" pitchFamily="34" charset="0"/>
              </a:rPr>
              <a:t>below. </a:t>
            </a:r>
            <a:endParaRPr lang="de-DE" sz="900" spc="-20" dirty="0">
              <a:solidFill>
                <a:srgbClr val="EC008C"/>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8028" y="8962971"/>
            <a:ext cx="360000" cy="360000"/>
          </a:xfrm>
          <a:prstGeom prst="rect">
            <a:avLst/>
          </a:prstGeom>
        </p:spPr>
      </p:pic>
      <p:pic>
        <p:nvPicPr>
          <p:cNvPr id="10" name="Picture 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93498" y="8962971"/>
            <a:ext cx="360000" cy="360000"/>
          </a:xfrm>
          <a:prstGeom prst="rect">
            <a:avLst/>
          </a:prstGeom>
        </p:spPr>
      </p:pic>
      <p:pic>
        <p:nvPicPr>
          <p:cNvPr id="14" name="Picture 1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87672" y="8962971"/>
            <a:ext cx="360000" cy="360000"/>
          </a:xfrm>
          <a:prstGeom prst="rect">
            <a:avLst/>
          </a:prstGeom>
        </p:spPr>
      </p:pic>
      <p:sp>
        <p:nvSpPr>
          <p:cNvPr id="49" name="Rectangle 48"/>
          <p:cNvSpPr/>
          <p:nvPr/>
        </p:nvSpPr>
        <p:spPr>
          <a:xfrm>
            <a:off x="1104628" y="8919788"/>
            <a:ext cx="1188833" cy="230832"/>
          </a:xfrm>
          <a:prstGeom prst="rect">
            <a:avLst/>
          </a:prstGeom>
        </p:spPr>
        <p:txBody>
          <a:bodyPr wrap="square">
            <a:spAutoFit/>
          </a:bodyPr>
          <a:lstStyle/>
          <a:p>
            <a:r>
              <a:rPr lang="en-US" sz="900" spc="-20" dirty="0">
                <a:solidFill>
                  <a:srgbClr val="EC008C"/>
                </a:solidFill>
                <a:latin typeface="Arial" panose="020B0604020202020204" pitchFamily="34" charset="0"/>
                <a:cs typeface="Arial" panose="020B0604020202020204" pitchFamily="34" charset="0"/>
              </a:rPr>
              <a:t>partner@email.com</a:t>
            </a:r>
            <a:endParaRPr lang="de-DE" sz="900" spc="-20" dirty="0">
              <a:solidFill>
                <a:srgbClr val="EC008C"/>
              </a:solidFill>
              <a:latin typeface="Arial" panose="020B0604020202020204" pitchFamily="34" charset="0"/>
              <a:cs typeface="Arial" panose="020B0604020202020204" pitchFamily="34" charset="0"/>
            </a:endParaRPr>
          </a:p>
        </p:txBody>
      </p:sp>
      <p:sp>
        <p:nvSpPr>
          <p:cNvPr id="50" name="Rectangle 49"/>
          <p:cNvSpPr/>
          <p:nvPr/>
        </p:nvSpPr>
        <p:spPr>
          <a:xfrm>
            <a:off x="2944909" y="8914480"/>
            <a:ext cx="1188833" cy="369332"/>
          </a:xfrm>
          <a:prstGeom prst="rect">
            <a:avLst/>
          </a:prstGeom>
        </p:spPr>
        <p:txBody>
          <a:bodyPr wrap="square">
            <a:spAutoFit/>
          </a:bodyPr>
          <a:lstStyle/>
          <a:p>
            <a:r>
              <a:rPr lang="en-US" sz="900" spc="-20" dirty="0">
                <a:solidFill>
                  <a:srgbClr val="EC008C"/>
                </a:solidFill>
                <a:latin typeface="Arial" panose="020B0604020202020204" pitchFamily="34" charset="0"/>
                <a:cs typeface="Arial" panose="020B0604020202020204" pitchFamily="34" charset="0"/>
              </a:rPr>
              <a:t>0000-000-0000</a:t>
            </a:r>
          </a:p>
          <a:p>
            <a:r>
              <a:rPr lang="en-US" sz="900" spc="-20" dirty="0">
                <a:solidFill>
                  <a:srgbClr val="EC008C"/>
                </a:solidFill>
                <a:latin typeface="Arial" panose="020B0604020202020204" pitchFamily="34" charset="0"/>
                <a:cs typeface="Arial" panose="020B0604020202020204" pitchFamily="34" charset="0"/>
              </a:rPr>
              <a:t>0000-000-0000</a:t>
            </a:r>
            <a:endParaRPr lang="de-DE" sz="900" spc="-20" dirty="0">
              <a:solidFill>
                <a:srgbClr val="EC008C"/>
              </a:solidFill>
              <a:latin typeface="Arial" panose="020B0604020202020204" pitchFamily="34" charset="0"/>
              <a:cs typeface="Arial" panose="020B0604020202020204" pitchFamily="34" charset="0"/>
            </a:endParaRPr>
          </a:p>
        </p:txBody>
      </p:sp>
      <p:sp>
        <p:nvSpPr>
          <p:cNvPr id="52" name="Rectangle 51"/>
          <p:cNvSpPr/>
          <p:nvPr/>
        </p:nvSpPr>
        <p:spPr>
          <a:xfrm>
            <a:off x="4632968" y="8853280"/>
            <a:ext cx="1188833" cy="507831"/>
          </a:xfrm>
          <a:prstGeom prst="rect">
            <a:avLst/>
          </a:prstGeom>
        </p:spPr>
        <p:txBody>
          <a:bodyPr wrap="square">
            <a:spAutoFit/>
          </a:bodyPr>
          <a:lstStyle/>
          <a:p>
            <a:r>
              <a:rPr lang="en-US" sz="900" spc="-20" dirty="0">
                <a:solidFill>
                  <a:srgbClr val="EC008C"/>
                </a:solidFill>
                <a:latin typeface="Arial" panose="020B0604020202020204" pitchFamily="34" charset="0"/>
                <a:cs typeface="Arial" panose="020B0604020202020204" pitchFamily="34" charset="0"/>
              </a:rPr>
              <a:t>XXXXXX, </a:t>
            </a:r>
          </a:p>
          <a:p>
            <a:r>
              <a:rPr lang="en-US" sz="900" spc="-20" dirty="0">
                <a:solidFill>
                  <a:srgbClr val="EC008C"/>
                </a:solidFill>
                <a:latin typeface="Arial" panose="020B0604020202020204" pitchFamily="34" charset="0"/>
                <a:cs typeface="Arial" panose="020B0604020202020204" pitchFamily="34" charset="0"/>
              </a:rPr>
              <a:t>XXXXXXXX XXXXX, XXXXX</a:t>
            </a:r>
            <a:endParaRPr lang="de-DE" sz="900" spc="-20" dirty="0">
              <a:solidFill>
                <a:srgbClr val="EC008C"/>
              </a:solidFill>
              <a:latin typeface="Arial" panose="020B0604020202020204" pitchFamily="34" charset="0"/>
              <a:cs typeface="Arial" panose="020B0604020202020204" pitchFamily="34" charset="0"/>
            </a:endParaRPr>
          </a:p>
        </p:txBody>
      </p:sp>
      <p:pic>
        <p:nvPicPr>
          <p:cNvPr id="54" name="Picture 5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165997" y="8844625"/>
            <a:ext cx="1032971" cy="1032971"/>
          </a:xfrm>
          <a:prstGeom prst="rect">
            <a:avLst/>
          </a:prstGeom>
        </p:spPr>
      </p:pic>
    </p:spTree>
    <p:extLst>
      <p:ext uri="{BB962C8B-B14F-4D97-AF65-F5344CB8AC3E}">
        <p14:creationId xmlns:p14="http://schemas.microsoft.com/office/powerpoint/2010/main" val="1321465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653</Words>
  <Application>Microsoft Office PowerPoint</Application>
  <PresentationFormat>Custom</PresentationFormat>
  <Paragraphs>69</Paragraphs>
  <Slides>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Calibri</vt:lpstr>
      <vt:lpstr>맑은 고딕</vt:lpstr>
      <vt:lpstr>Samsung InterFace Black</vt:lpstr>
      <vt:lpstr>Arial</vt:lpstr>
      <vt:lpstr>Office Theme</vt:lpstr>
      <vt:lpstr>Custom Design</vt:lpstr>
      <vt:lpstr>PowerPoint Presentation</vt:lpstr>
      <vt:lpstr>PowerPoint Presentation</vt:lpstr>
      <vt:lpstr>PowerPoint Presentation</vt:lpstr>
    </vt:vector>
  </TitlesOfParts>
  <Company>IRIS Nation Worldwide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Koller</dc:creator>
  <cp:lastModifiedBy>Thomas Koller</cp:lastModifiedBy>
  <cp:revision>148</cp:revision>
  <cp:lastPrinted>2015-08-25T12:16:32Z</cp:lastPrinted>
  <dcterms:created xsi:type="dcterms:W3CDTF">2015-07-10T09:13:07Z</dcterms:created>
  <dcterms:modified xsi:type="dcterms:W3CDTF">2015-09-03T17:42:26Z</dcterms:modified>
</cp:coreProperties>
</file>